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479" r:id="rId5"/>
    <p:sldId id="488" r:id="rId6"/>
    <p:sldId id="3514" r:id="rId7"/>
    <p:sldId id="480" r:id="rId8"/>
    <p:sldId id="3508" r:id="rId9"/>
    <p:sldId id="3509" r:id="rId10"/>
    <p:sldId id="3513" r:id="rId11"/>
    <p:sldId id="481" r:id="rId12"/>
    <p:sldId id="490" r:id="rId13"/>
    <p:sldId id="3512" r:id="rId14"/>
    <p:sldId id="478" r:id="rId15"/>
    <p:sldId id="3504" r:id="rId16"/>
    <p:sldId id="3505" r:id="rId17"/>
    <p:sldId id="485" r:id="rId18"/>
    <p:sldId id="3506" r:id="rId19"/>
    <p:sldId id="471" r:id="rId20"/>
    <p:sldId id="463" r:id="rId21"/>
    <p:sldId id="470" r:id="rId22"/>
    <p:sldId id="3511" r:id="rId23"/>
    <p:sldId id="3510" r:id="rId24"/>
    <p:sldId id="266" r:id="rId25"/>
    <p:sldId id="258" r:id="rId26"/>
    <p:sldId id="489"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0099"/>
    <a:srgbClr val="A05690"/>
    <a:srgbClr val="A20000"/>
    <a:srgbClr val="47669E"/>
    <a:srgbClr val="575757"/>
    <a:srgbClr val="FFF9E7"/>
    <a:srgbClr val="F0F4FA"/>
    <a:srgbClr val="7A5C9A"/>
    <a:srgbClr val="EEE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6" autoAdjust="0"/>
    <p:restoredTop sz="94660"/>
  </p:normalViewPr>
  <p:slideViewPr>
    <p:cSldViewPr snapToGrid="0">
      <p:cViewPr varScale="1">
        <p:scale>
          <a:sx n="108" d="100"/>
          <a:sy n="108" d="100"/>
        </p:scale>
        <p:origin x="684" y="102"/>
      </p:cViewPr>
      <p:guideLst/>
    </p:cSldViewPr>
  </p:slideViewPr>
  <p:notesTextViewPr>
    <p:cViewPr>
      <p:scale>
        <a:sx n="1" d="1"/>
        <a:sy n="1" d="1"/>
      </p:scale>
      <p:origin x="0" y="0"/>
    </p:cViewPr>
  </p:notesTextViewPr>
  <p:sorterViewPr>
    <p:cViewPr varScale="1">
      <p:scale>
        <a:sx n="100" d="100"/>
        <a:sy n="100" d="100"/>
      </p:scale>
      <p:origin x="0" y="-7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BC3C3-9FC9-1D6E-F81B-A1BFDDA8FF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2E4C0E7-6FD3-7C04-6B60-63C61B2FC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B58F106-10EF-8FCB-E2A0-D9FE2220A5E2}"/>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B6FEBEA0-47B3-FC1B-3147-30AA0F21B41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BA8C44-077D-BE39-0E55-5D8FE7DD5F2B}"/>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386545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0F04B2-3F41-6A0C-0BF9-55179F355B3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A958437-6663-70FB-7EAC-6486C62B631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CCF8AA-1E63-177F-3C86-D8ED5F099D21}"/>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6D2119CC-58B8-4A91-73AD-A600066831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ADE061-69B9-8309-2A35-0C95724867E8}"/>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168141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C6B59A9-99B6-2B3A-241A-4B792F559FE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3069D1-9838-DF68-1F79-28FD668B8C4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843AC2-EA77-FA3A-4FE6-545B797231F5}"/>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7BBC029C-7A79-470A-71C5-E960007F46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995AB8-799B-F856-F34C-D8C0C826A3F8}"/>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193260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E172A3-6B2C-1D11-627E-C27A448E773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5254DE-9D07-91B2-0089-7250AB774CF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692749B-1832-59A2-0B73-FA7809312A87}"/>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1FD85704-FB2A-E72B-327C-BE9A22BA3F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128186F-8D35-C0E7-F8B2-EAEDDBFA44A6}"/>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32332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E9B6C5-7AA2-C273-D561-2723C6ECDC4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F2D307-2F8A-E157-FE5A-08DD65CAC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24F2939-3B4C-EB09-E033-E879E0DD2C81}"/>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F325CD08-ABEB-E01A-0C25-024ACEF732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951906-DDBB-E9AB-5729-C118B13D1081}"/>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12471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6995A-5D45-362C-9CAC-80F52AFE4C9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3C8E9F-8249-9335-1A7F-424BA111733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8EEE382-A39A-EF26-9EAD-D5F42B99765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8EBE05E-6EED-3860-84E7-E714DF310A2A}"/>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6" name="Segnaposto piè di pagina 5">
            <a:extLst>
              <a:ext uri="{FF2B5EF4-FFF2-40B4-BE49-F238E27FC236}">
                <a16:creationId xmlns:a16="http://schemas.microsoft.com/office/drawing/2014/main" id="{DD064C6C-22D5-58B6-4F1A-89244AD0C4E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B35F5D-8012-D832-9D6D-A025F83A0688}"/>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310376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2C2E53-5656-03A5-2614-4DCAB40309F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91CF8F-8080-E4AD-64FE-CAB5B605B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A9BB256-2C30-8AB1-DF75-2A68B3C4531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D1670A7-456C-3D9B-AA99-A89C3BE64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807EC2-90B5-3789-C119-A90D673C5F7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61FAB65-AA1B-6C5C-59C4-723C0A595A5F}"/>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8" name="Segnaposto piè di pagina 7">
            <a:extLst>
              <a:ext uri="{FF2B5EF4-FFF2-40B4-BE49-F238E27FC236}">
                <a16:creationId xmlns:a16="http://schemas.microsoft.com/office/drawing/2014/main" id="{F010FB23-8AE8-F6F8-7BA8-48B09182335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8F358E9-16BC-D0F0-3220-A1D01B23E33B}"/>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91202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33D29E-7CEB-05E6-68E9-FAA3749D0B2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475C6B8-CE88-BACA-EF06-C81CCC70BD80}"/>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4" name="Segnaposto piè di pagina 3">
            <a:extLst>
              <a:ext uri="{FF2B5EF4-FFF2-40B4-BE49-F238E27FC236}">
                <a16:creationId xmlns:a16="http://schemas.microsoft.com/office/drawing/2014/main" id="{07B2935C-8103-528E-4964-3A1096A6C18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1DD8D88-45EC-BF2E-888D-00A0BE3E2B76}"/>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276384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B8F7245-048C-3731-1C43-E94FB8F13A06}"/>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3" name="Segnaposto piè di pagina 2">
            <a:extLst>
              <a:ext uri="{FF2B5EF4-FFF2-40B4-BE49-F238E27FC236}">
                <a16:creationId xmlns:a16="http://schemas.microsoft.com/office/drawing/2014/main" id="{7FC5E4BA-A0B1-26D5-C1B3-E9BDDAEC946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684A51B-F9D0-5ACC-E05B-04FB607EF470}"/>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109269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005F2-D362-58AE-74AF-C0C0B2190B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8CAF4E-D834-58C1-6AF9-B020557FA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8A4EB12-5CA9-D0E8-DC70-6A8E5E8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29BBA9A-35B6-74B9-E21A-060B6805CA5A}"/>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6" name="Segnaposto piè di pagina 5">
            <a:extLst>
              <a:ext uri="{FF2B5EF4-FFF2-40B4-BE49-F238E27FC236}">
                <a16:creationId xmlns:a16="http://schemas.microsoft.com/office/drawing/2014/main" id="{3D0B8AAA-F94A-A15C-6A68-9D77F884C2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F5D491-FBBB-D564-4E85-A00B1D180F07}"/>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6548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F25D3D-9817-2FCB-BF9F-47A991DF103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C5DE2CC-D229-6823-6A2D-641310260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E5442F2-2987-1D37-0581-1F25049DE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BB804FF-8797-A170-6D58-94AE16830703}"/>
              </a:ext>
            </a:extLst>
          </p:cNvPr>
          <p:cNvSpPr>
            <a:spLocks noGrp="1"/>
          </p:cNvSpPr>
          <p:nvPr>
            <p:ph type="dt" sz="half" idx="10"/>
          </p:nvPr>
        </p:nvSpPr>
        <p:spPr/>
        <p:txBody>
          <a:bodyPr/>
          <a:lstStyle/>
          <a:p>
            <a:fld id="{8607AAB1-2FF2-45C4-B54B-BF0AA9FE9550}" type="datetimeFigureOut">
              <a:rPr lang="it-IT" smtClean="0"/>
              <a:t>22/11/2024</a:t>
            </a:fld>
            <a:endParaRPr lang="it-IT"/>
          </a:p>
        </p:txBody>
      </p:sp>
      <p:sp>
        <p:nvSpPr>
          <p:cNvPr id="6" name="Segnaposto piè di pagina 5">
            <a:extLst>
              <a:ext uri="{FF2B5EF4-FFF2-40B4-BE49-F238E27FC236}">
                <a16:creationId xmlns:a16="http://schemas.microsoft.com/office/drawing/2014/main" id="{0EEC9FF0-4E83-3BB0-5F17-4FAF2F851E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4397826-1485-2454-414B-5330CD61C39F}"/>
              </a:ext>
            </a:extLst>
          </p:cNvPr>
          <p:cNvSpPr>
            <a:spLocks noGrp="1"/>
          </p:cNvSpPr>
          <p:nvPr>
            <p:ph type="sldNum" sz="quarter" idx="12"/>
          </p:nvPr>
        </p:nvSpPr>
        <p:spPr/>
        <p:txBody>
          <a:bodyPr/>
          <a:lstStyle/>
          <a:p>
            <a:fld id="{3059C426-416B-40C4-8C55-50C97FB37C69}" type="slidenum">
              <a:rPr lang="it-IT" smtClean="0"/>
              <a:t>‹#›</a:t>
            </a:fld>
            <a:endParaRPr lang="it-IT"/>
          </a:p>
        </p:txBody>
      </p:sp>
    </p:spTree>
    <p:extLst>
      <p:ext uri="{BB962C8B-B14F-4D97-AF65-F5344CB8AC3E}">
        <p14:creationId xmlns:p14="http://schemas.microsoft.com/office/powerpoint/2010/main" val="423190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D8AB11-7EDE-D402-319B-DD95A04EE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09DF29A-0A5F-DC27-92C6-D5B50A57A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60B2A5-48D4-3D49-B6C2-3DC4B2CEF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7AAB1-2FF2-45C4-B54B-BF0AA9FE9550}" type="datetimeFigureOut">
              <a:rPr lang="it-IT" smtClean="0"/>
              <a:t>22/11/2024</a:t>
            </a:fld>
            <a:endParaRPr lang="it-IT"/>
          </a:p>
        </p:txBody>
      </p:sp>
      <p:sp>
        <p:nvSpPr>
          <p:cNvPr id="5" name="Segnaposto piè di pagina 4">
            <a:extLst>
              <a:ext uri="{FF2B5EF4-FFF2-40B4-BE49-F238E27FC236}">
                <a16:creationId xmlns:a16="http://schemas.microsoft.com/office/drawing/2014/main" id="{75C9E90A-C90F-4800-F466-44EC0A2F4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65AE8E3-97C9-AA6F-97F3-E0E70AA97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9C426-416B-40C4-8C55-50C97FB37C69}" type="slidenum">
              <a:rPr lang="it-IT" smtClean="0"/>
              <a:t>‹#›</a:t>
            </a:fld>
            <a:endParaRPr lang="it-IT"/>
          </a:p>
        </p:txBody>
      </p:sp>
    </p:spTree>
    <p:extLst>
      <p:ext uri="{BB962C8B-B14F-4D97-AF65-F5344CB8AC3E}">
        <p14:creationId xmlns:p14="http://schemas.microsoft.com/office/powerpoint/2010/main" val="1715555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magine 69">
            <a:extLst>
              <a:ext uri="{FF2B5EF4-FFF2-40B4-BE49-F238E27FC236}">
                <a16:creationId xmlns:a16="http://schemas.microsoft.com/office/drawing/2014/main" id="{EA0449A3-DF1C-276C-6823-A022D9687043}"/>
              </a:ext>
            </a:extLst>
          </p:cNvPr>
          <p:cNvPicPr>
            <a:picLocks noChangeAspect="1"/>
          </p:cNvPicPr>
          <p:nvPr/>
        </p:nvPicPr>
        <p:blipFill rotWithShape="1">
          <a:blip r:embed="rId2"/>
          <a:srcRect r="19230" b="19562"/>
          <a:stretch/>
        </p:blipFill>
        <p:spPr>
          <a:xfrm flipH="1">
            <a:off x="3596" y="0"/>
            <a:ext cx="12192001" cy="6949717"/>
          </a:xfrm>
          <a:prstGeom prst="rect">
            <a:avLst/>
          </a:prstGeom>
        </p:spPr>
      </p:pic>
      <p:sp>
        <p:nvSpPr>
          <p:cNvPr id="2" name="Rettangolo 1">
            <a:extLst>
              <a:ext uri="{FF2B5EF4-FFF2-40B4-BE49-F238E27FC236}">
                <a16:creationId xmlns:a16="http://schemas.microsoft.com/office/drawing/2014/main" id="{39FD39BE-B800-E58D-CEBE-6FB3861F543A}"/>
              </a:ext>
            </a:extLst>
          </p:cNvPr>
          <p:cNvSpPr/>
          <p:nvPr/>
        </p:nvSpPr>
        <p:spPr>
          <a:xfrm>
            <a:off x="2019300" y="2931137"/>
            <a:ext cx="7896225" cy="1366546"/>
          </a:xfrm>
          <a:prstGeom prst="rect">
            <a:avLst/>
          </a:prstGeom>
          <a:solidFill>
            <a:srgbClr val="EFFAFF"/>
          </a:solidFill>
          <a:ln w="28575">
            <a:solidFill>
              <a:srgbClr val="990033"/>
            </a:solidFill>
          </a:ln>
          <a:effectLst>
            <a:glow rad="101600">
              <a:srgbClr val="FF0000">
                <a:alpha val="6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910FDE60-D618-B468-2382-241D0C410ACA}"/>
              </a:ext>
            </a:extLst>
          </p:cNvPr>
          <p:cNvSpPr txBox="1"/>
          <p:nvPr/>
        </p:nvSpPr>
        <p:spPr>
          <a:xfrm>
            <a:off x="2019301" y="3322022"/>
            <a:ext cx="7902933" cy="584775"/>
          </a:xfrm>
          <a:prstGeom prst="rect">
            <a:avLst/>
          </a:prstGeom>
          <a:noFill/>
        </p:spPr>
        <p:txBody>
          <a:bodyPr wrap="none" rtlCol="0">
            <a:spAutoFit/>
          </a:bodyPr>
          <a:lstStyle/>
          <a:p>
            <a:pPr algn="ctr"/>
            <a:r>
              <a:rPr lang="en-GB" sz="3200" b="1" dirty="0">
                <a:solidFill>
                  <a:srgbClr val="000099"/>
                </a:solidFill>
                <a:effectLst>
                  <a:outerShdw blurRad="38100" dist="38100" dir="2700000" algn="tl">
                    <a:srgbClr val="000000">
                      <a:alpha val="43137"/>
                    </a:srgbClr>
                  </a:outerShdw>
                </a:effectLst>
              </a:rPr>
              <a:t>Type 1 diabetes management and technology</a:t>
            </a:r>
            <a:endParaRPr lang="it-IT" sz="3200" b="1" dirty="0">
              <a:solidFill>
                <a:srgbClr val="000099"/>
              </a:solidFill>
              <a:effectLst>
                <a:outerShdw blurRad="38100" dist="38100" dir="2700000" algn="tl">
                  <a:srgbClr val="000000">
                    <a:alpha val="43137"/>
                  </a:srgbClr>
                </a:outerShdw>
              </a:effectLst>
            </a:endParaRPr>
          </a:p>
        </p:txBody>
      </p:sp>
      <p:sp>
        <p:nvSpPr>
          <p:cNvPr id="4" name="Rettangolo 3">
            <a:extLst>
              <a:ext uri="{FF2B5EF4-FFF2-40B4-BE49-F238E27FC236}">
                <a16:creationId xmlns:a16="http://schemas.microsoft.com/office/drawing/2014/main" id="{F53C4918-B18B-5BEF-0BE4-8360F54FA8CC}"/>
              </a:ext>
            </a:extLst>
          </p:cNvPr>
          <p:cNvSpPr/>
          <p:nvPr/>
        </p:nvSpPr>
        <p:spPr>
          <a:xfrm>
            <a:off x="4177544" y="4658144"/>
            <a:ext cx="3579735" cy="492443"/>
          </a:xfrm>
          <a:prstGeom prst="rect">
            <a:avLst/>
          </a:prstGeom>
        </p:spPr>
        <p:txBody>
          <a:bodyPr wrap="square">
            <a:spAutoFit/>
          </a:bodyPr>
          <a:lstStyle/>
          <a:p>
            <a:pPr algn="ctr">
              <a:defRPr/>
            </a:pPr>
            <a:r>
              <a:rPr lang="it-IT" sz="2600" b="1" i="1" dirty="0">
                <a:solidFill>
                  <a:schemeClr val="bg1"/>
                </a:solidFill>
                <a:effectLst>
                  <a:outerShdw blurRad="38100" dist="38100" dir="2700000" algn="tl">
                    <a:srgbClr val="000000">
                      <a:alpha val="43137"/>
                    </a:srgbClr>
                  </a:outerShdw>
                </a:effectLst>
              </a:rPr>
              <a:t>Prof. Paolo Pozzilli</a:t>
            </a:r>
          </a:p>
        </p:txBody>
      </p:sp>
      <p:pic>
        <p:nvPicPr>
          <p:cNvPr id="6" name="Picture 3" descr="Verticale">
            <a:extLst>
              <a:ext uri="{FF2B5EF4-FFF2-40B4-BE49-F238E27FC236}">
                <a16:creationId xmlns:a16="http://schemas.microsoft.com/office/drawing/2014/main" id="{7003C803-0234-06CB-81C7-59F7879CC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085"/>
          <a:stretch>
            <a:fillRect/>
          </a:stretch>
        </p:blipFill>
        <p:spPr bwMode="auto">
          <a:xfrm>
            <a:off x="0" y="5419699"/>
            <a:ext cx="1358283" cy="140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C412F9D0-2F22-9FF3-C0AB-AA1FD4C5C3A0}"/>
              </a:ext>
            </a:extLst>
          </p:cNvPr>
          <p:cNvSpPr txBox="1">
            <a:spLocks noChangeArrowheads="1"/>
          </p:cNvSpPr>
          <p:nvPr/>
        </p:nvSpPr>
        <p:spPr bwMode="auto">
          <a:xfrm>
            <a:off x="2499400" y="5905280"/>
            <a:ext cx="6936022" cy="35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it-IT" altLang="it-IT" b="1" dirty="0">
                <a:solidFill>
                  <a:schemeClr val="bg1"/>
                </a:solidFill>
                <a:effectLst>
                  <a:outerShdw blurRad="38100" dist="38100" dir="2700000" algn="tl">
                    <a:srgbClr val="000000">
                      <a:alpha val="43137"/>
                    </a:srgbClr>
                  </a:outerShdw>
                </a:effectLst>
                <a:ea typeface="ＭＳ Ｐゴシック" pitchFamily="34" charset="-128"/>
              </a:rPr>
              <a:t>Centre of </a:t>
            </a:r>
            <a:r>
              <a:rPr lang="it-IT" altLang="it-IT" b="1" dirty="0" err="1">
                <a:solidFill>
                  <a:schemeClr val="bg1"/>
                </a:solidFill>
                <a:effectLst>
                  <a:outerShdw blurRad="38100" dist="38100" dir="2700000" algn="tl">
                    <a:srgbClr val="000000">
                      <a:alpha val="43137"/>
                    </a:srgbClr>
                  </a:outerShdw>
                </a:effectLst>
                <a:ea typeface="ＭＳ Ｐゴシック" pitchFamily="34" charset="-128"/>
              </a:rPr>
              <a:t>Immunobiology</a:t>
            </a:r>
            <a:r>
              <a:rPr lang="it-IT" altLang="it-IT" b="1" dirty="0">
                <a:solidFill>
                  <a:schemeClr val="bg1"/>
                </a:solidFill>
                <a:effectLst>
                  <a:outerShdw blurRad="38100" dist="38100" dir="2700000" algn="tl">
                    <a:srgbClr val="000000">
                      <a:alpha val="43137"/>
                    </a:srgbClr>
                  </a:outerShdw>
                </a:effectLst>
                <a:ea typeface="ＭＳ Ｐゴシック" pitchFamily="34" charset="-128"/>
              </a:rPr>
              <a:t>, </a:t>
            </a:r>
            <a:r>
              <a:rPr lang="it-IT" altLang="it-IT" b="1" dirty="0" err="1">
                <a:solidFill>
                  <a:schemeClr val="bg1"/>
                </a:solidFill>
                <a:effectLst>
                  <a:outerShdw blurRad="38100" dist="38100" dir="2700000" algn="tl">
                    <a:srgbClr val="000000">
                      <a:alpha val="43137"/>
                    </a:srgbClr>
                  </a:outerShdw>
                </a:effectLst>
                <a:ea typeface="ＭＳ Ｐゴシック" pitchFamily="34" charset="-128"/>
              </a:rPr>
              <a:t>Barts</a:t>
            </a:r>
            <a:r>
              <a:rPr lang="it-IT" altLang="it-IT" b="1" dirty="0">
                <a:solidFill>
                  <a:schemeClr val="bg1"/>
                </a:solidFill>
                <a:effectLst>
                  <a:outerShdw blurRad="38100" dist="38100" dir="2700000" algn="tl">
                    <a:srgbClr val="000000">
                      <a:alpha val="43137"/>
                    </a:srgbClr>
                  </a:outerShdw>
                </a:effectLst>
                <a:ea typeface="ＭＳ Ｐゴシック" pitchFamily="34" charset="-128"/>
              </a:rPr>
              <a:t> &amp; The London School of Medicine, UK</a:t>
            </a:r>
          </a:p>
        </p:txBody>
      </p:sp>
      <p:sp>
        <p:nvSpPr>
          <p:cNvPr id="8" name="Rettangolo 7">
            <a:extLst>
              <a:ext uri="{FF2B5EF4-FFF2-40B4-BE49-F238E27FC236}">
                <a16:creationId xmlns:a16="http://schemas.microsoft.com/office/drawing/2014/main" id="{74876F0C-1393-A930-5422-539B2AE5A807}"/>
              </a:ext>
            </a:extLst>
          </p:cNvPr>
          <p:cNvSpPr>
            <a:spLocks noChangeArrowheads="1"/>
          </p:cNvSpPr>
          <p:nvPr/>
        </p:nvSpPr>
        <p:spPr bwMode="auto">
          <a:xfrm>
            <a:off x="2224495" y="5441970"/>
            <a:ext cx="7485832" cy="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14000"/>
              </a:lnSpc>
              <a:spcBef>
                <a:spcPct val="0"/>
              </a:spcBef>
              <a:buNone/>
              <a:defRPr/>
            </a:pPr>
            <a:r>
              <a:rPr lang="it-IT" altLang="it-IT" b="1" dirty="0">
                <a:solidFill>
                  <a:schemeClr val="bg1"/>
                </a:solidFill>
                <a:effectLst>
                  <a:outerShdw blurRad="38100" dist="38100" dir="2700000" algn="tl">
                    <a:srgbClr val="000000">
                      <a:alpha val="43137"/>
                    </a:srgbClr>
                  </a:outerShdw>
                </a:effectLst>
                <a:latin typeface="+mn-lt"/>
              </a:rPr>
              <a:t>Unit of Endocrinology &amp; Diabetes Campus </a:t>
            </a:r>
            <a:r>
              <a:rPr lang="it-IT" altLang="it-IT" b="1" dirty="0" err="1">
                <a:solidFill>
                  <a:schemeClr val="bg1"/>
                </a:solidFill>
                <a:effectLst>
                  <a:outerShdw blurRad="38100" dist="38100" dir="2700000" algn="tl">
                    <a:srgbClr val="000000">
                      <a:alpha val="43137"/>
                    </a:srgbClr>
                  </a:outerShdw>
                </a:effectLst>
                <a:latin typeface="+mn-lt"/>
              </a:rPr>
              <a:t>Bio</a:t>
            </a:r>
            <a:r>
              <a:rPr lang="it-IT" altLang="it-IT" b="1" dirty="0">
                <a:solidFill>
                  <a:schemeClr val="bg1"/>
                </a:solidFill>
                <a:effectLst>
                  <a:outerShdw blurRad="38100" dist="38100" dir="2700000" algn="tl">
                    <a:srgbClr val="000000">
                      <a:alpha val="43137"/>
                    </a:srgbClr>
                  </a:outerShdw>
                </a:effectLst>
                <a:latin typeface="+mn-lt"/>
              </a:rPr>
              <a:t>-Medico </a:t>
            </a:r>
            <a:r>
              <a:rPr lang="it-IT" altLang="it-IT" b="1" dirty="0" err="1">
                <a:solidFill>
                  <a:schemeClr val="bg1"/>
                </a:solidFill>
                <a:effectLst>
                  <a:outerShdw blurRad="38100" dist="38100" dir="2700000" algn="tl">
                    <a:srgbClr val="000000">
                      <a:alpha val="43137"/>
                    </a:srgbClr>
                  </a:outerShdw>
                </a:effectLst>
                <a:latin typeface="+mn-lt"/>
              </a:rPr>
              <a:t>University</a:t>
            </a:r>
            <a:r>
              <a:rPr lang="it-IT" altLang="it-IT" b="1" dirty="0">
                <a:solidFill>
                  <a:schemeClr val="bg1"/>
                </a:solidFill>
                <a:effectLst>
                  <a:outerShdw blurRad="38100" dist="38100" dir="2700000" algn="tl">
                    <a:srgbClr val="000000">
                      <a:alpha val="43137"/>
                    </a:srgbClr>
                  </a:outerShdw>
                </a:effectLst>
                <a:latin typeface="+mn-lt"/>
              </a:rPr>
              <a:t> Rome, Italy</a:t>
            </a:r>
          </a:p>
        </p:txBody>
      </p:sp>
      <p:sp>
        <p:nvSpPr>
          <p:cNvPr id="9" name="Rectangle 3">
            <a:extLst>
              <a:ext uri="{FF2B5EF4-FFF2-40B4-BE49-F238E27FC236}">
                <a16:creationId xmlns:a16="http://schemas.microsoft.com/office/drawing/2014/main" id="{9E14A9AE-3BD1-B4DB-4B76-E36C80CB44A0}"/>
              </a:ext>
            </a:extLst>
          </p:cNvPr>
          <p:cNvSpPr txBox="1">
            <a:spLocks noChangeArrowheads="1"/>
          </p:cNvSpPr>
          <p:nvPr/>
        </p:nvSpPr>
        <p:spPr bwMode="auto">
          <a:xfrm>
            <a:off x="2947547" y="6294874"/>
            <a:ext cx="6039727" cy="39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000"/>
              </a:lnSpc>
            </a:pPr>
            <a:r>
              <a:rPr lang="en-US" altLang="it-IT" b="1" dirty="0">
                <a:solidFill>
                  <a:schemeClr val="bg1"/>
                </a:solidFill>
                <a:effectLst>
                  <a:outerShdw blurRad="38100" dist="38100" dir="2700000" algn="tl">
                    <a:srgbClr val="000000">
                      <a:alpha val="43137"/>
                    </a:srgbClr>
                  </a:outerShdw>
                </a:effectLst>
                <a:ea typeface="ＭＳ Ｐゴシック" pitchFamily="34" charset="-128"/>
              </a:rPr>
              <a:t>Editor in Chief</a:t>
            </a:r>
            <a:r>
              <a:rPr lang="en-US" altLang="it-IT" b="1" i="1" dirty="0">
                <a:solidFill>
                  <a:schemeClr val="bg1"/>
                </a:solidFill>
                <a:effectLst>
                  <a:outerShdw blurRad="38100" dist="38100" dir="2700000" algn="tl">
                    <a:srgbClr val="000000">
                      <a:alpha val="43137"/>
                    </a:srgbClr>
                  </a:outerShdw>
                </a:effectLst>
                <a:ea typeface="ＭＳ Ｐゴシック" pitchFamily="34" charset="-128"/>
              </a:rPr>
              <a:t>, Diabetes Metabolism Research and Reviews</a:t>
            </a:r>
            <a:endParaRPr lang="it-IT" altLang="it-IT" b="1" i="1" dirty="0">
              <a:solidFill>
                <a:schemeClr val="bg1"/>
              </a:solidFill>
              <a:effectLst>
                <a:outerShdw blurRad="38100" dist="38100" dir="2700000" algn="tl">
                  <a:srgbClr val="000000">
                    <a:alpha val="43137"/>
                  </a:srgbClr>
                </a:outerShdw>
              </a:effectLst>
              <a:ea typeface="ＭＳ Ｐゴシック" pitchFamily="34" charset="-128"/>
            </a:endParaRPr>
          </a:p>
        </p:txBody>
      </p:sp>
      <p:pic>
        <p:nvPicPr>
          <p:cNvPr id="68" name="Immagine 67">
            <a:extLst>
              <a:ext uri="{FF2B5EF4-FFF2-40B4-BE49-F238E27FC236}">
                <a16:creationId xmlns:a16="http://schemas.microsoft.com/office/drawing/2014/main" id="{76BCB9C5-50F1-E3C4-DF70-F13ED59C41F2}"/>
              </a:ext>
            </a:extLst>
          </p:cNvPr>
          <p:cNvPicPr>
            <a:picLocks noChangeAspect="1"/>
          </p:cNvPicPr>
          <p:nvPr/>
        </p:nvPicPr>
        <p:blipFill>
          <a:blip r:embed="rId4"/>
          <a:stretch>
            <a:fillRect/>
          </a:stretch>
        </p:blipFill>
        <p:spPr>
          <a:xfrm>
            <a:off x="9954745" y="5419699"/>
            <a:ext cx="2139881" cy="1353429"/>
          </a:xfrm>
          <a:prstGeom prst="rect">
            <a:avLst/>
          </a:prstGeom>
          <a:effectLst>
            <a:softEdge rad="31750"/>
          </a:effectLst>
        </p:spPr>
      </p:pic>
      <p:pic>
        <p:nvPicPr>
          <p:cNvPr id="34" name="Immagine 33"/>
          <p:cNvPicPr>
            <a:picLocks noChangeAspect="1"/>
          </p:cNvPicPr>
          <p:nvPr/>
        </p:nvPicPr>
        <p:blipFill rotWithShape="1">
          <a:blip r:embed="rId5"/>
          <a:srcRect t="4321" b="1489"/>
          <a:stretch/>
        </p:blipFill>
        <p:spPr>
          <a:xfrm>
            <a:off x="0" y="0"/>
            <a:ext cx="12192000" cy="2322286"/>
          </a:xfrm>
          <a:prstGeom prst="rect">
            <a:avLst/>
          </a:prstGeom>
          <a:solidFill>
            <a:schemeClr val="bg1"/>
          </a:solidFill>
          <a:ln w="28575">
            <a:solidFill>
              <a:srgbClr val="47669E"/>
            </a:solidFill>
          </a:ln>
          <a:effectLst>
            <a:glow rad="101600">
              <a:schemeClr val="bg1">
                <a:alpha val="6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2158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17C5E76-F871-209C-A3BF-9AFF23F7F86A}"/>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a:extLst>
              <a:ext uri="{FF2B5EF4-FFF2-40B4-BE49-F238E27FC236}">
                <a16:creationId xmlns:a16="http://schemas.microsoft.com/office/drawing/2014/main" id="{EAC3C7B6-BF68-FD86-3CE0-AEB751B10B5C}"/>
              </a:ext>
            </a:extLst>
          </p:cNvPr>
          <p:cNvSpPr txBox="1"/>
          <p:nvPr/>
        </p:nvSpPr>
        <p:spPr>
          <a:xfrm>
            <a:off x="1319463" y="320661"/>
            <a:ext cx="9553074" cy="523220"/>
          </a:xfrm>
          <a:prstGeom prst="rect">
            <a:avLst/>
          </a:prstGeom>
          <a:noFill/>
        </p:spPr>
        <p:txBody>
          <a:bodyPr wrap="square">
            <a:spAutoFit/>
          </a:bodyPr>
          <a:lstStyle/>
          <a:p>
            <a:r>
              <a:rPr lang="it-IT" sz="2800" b="1" dirty="0" err="1">
                <a:solidFill>
                  <a:srgbClr val="000099"/>
                </a:solidFill>
                <a:effectLst>
                  <a:outerShdw blurRad="38100" dist="38100" dir="2700000" algn="tl">
                    <a:srgbClr val="000000">
                      <a:alpha val="43137"/>
                    </a:srgbClr>
                  </a:outerShdw>
                </a:effectLst>
              </a:rPr>
              <a:t>Continuous</a:t>
            </a:r>
            <a:r>
              <a:rPr lang="it-IT" sz="2800" b="1" dirty="0">
                <a:solidFill>
                  <a:srgbClr val="000099"/>
                </a:solidFill>
                <a:effectLst>
                  <a:outerShdw blurRad="38100" dist="38100" dir="2700000" algn="tl">
                    <a:srgbClr val="000000">
                      <a:alpha val="43137"/>
                    </a:srgbClr>
                  </a:outerShdw>
                </a:effectLst>
              </a:rPr>
              <a:t> </a:t>
            </a:r>
            <a:r>
              <a:rPr lang="it-IT" sz="2800" b="1" dirty="0" err="1">
                <a:solidFill>
                  <a:srgbClr val="000099"/>
                </a:solidFill>
                <a:effectLst>
                  <a:outerShdw blurRad="38100" dist="38100" dir="2700000" algn="tl">
                    <a:srgbClr val="000000">
                      <a:alpha val="43137"/>
                    </a:srgbClr>
                  </a:outerShdw>
                </a:effectLst>
              </a:rPr>
              <a:t>glucose</a:t>
            </a:r>
            <a:r>
              <a:rPr lang="it-IT" sz="2800" b="1" dirty="0">
                <a:solidFill>
                  <a:srgbClr val="000099"/>
                </a:solidFill>
                <a:effectLst>
                  <a:outerShdw blurRad="38100" dist="38100" dir="2700000" algn="tl">
                    <a:srgbClr val="000000">
                      <a:alpha val="43137"/>
                    </a:srgbClr>
                  </a:outerShdw>
                </a:effectLst>
              </a:rPr>
              <a:t> monitoring devices </a:t>
            </a:r>
            <a:r>
              <a:rPr lang="it-IT" sz="2800" b="1" dirty="0" err="1">
                <a:solidFill>
                  <a:srgbClr val="000099"/>
                </a:solidFill>
                <a:effectLst>
                  <a:outerShdw blurRad="38100" dist="38100" dir="2700000" algn="tl">
                    <a:srgbClr val="000000">
                      <a:alpha val="43137"/>
                    </a:srgbClr>
                  </a:outerShdw>
                </a:effectLst>
              </a:rPr>
              <a:t>interfering</a:t>
            </a:r>
            <a:r>
              <a:rPr lang="it-IT" sz="2800" b="1" dirty="0">
                <a:solidFill>
                  <a:srgbClr val="000099"/>
                </a:solidFill>
                <a:effectLst>
                  <a:outerShdw blurRad="38100" dist="38100" dir="2700000" algn="tl">
                    <a:srgbClr val="000000">
                      <a:alpha val="43137"/>
                    </a:srgbClr>
                  </a:outerShdw>
                </a:effectLst>
              </a:rPr>
              <a:t> </a:t>
            </a:r>
            <a:r>
              <a:rPr lang="it-IT" sz="2800" b="1" dirty="0" err="1">
                <a:solidFill>
                  <a:srgbClr val="000099"/>
                </a:solidFill>
                <a:effectLst>
                  <a:outerShdw blurRad="38100" dist="38100" dir="2700000" algn="tl">
                    <a:srgbClr val="000000">
                      <a:alpha val="43137"/>
                    </a:srgbClr>
                  </a:outerShdw>
                </a:effectLst>
              </a:rPr>
              <a:t>substances</a:t>
            </a:r>
            <a:endParaRPr lang="it-IT" sz="2800" b="1" dirty="0">
              <a:solidFill>
                <a:srgbClr val="000099"/>
              </a:solidFill>
              <a:effectLst>
                <a:outerShdw blurRad="38100" dist="38100" dir="2700000" algn="tl">
                  <a:srgbClr val="000000">
                    <a:alpha val="43137"/>
                  </a:srgbClr>
                </a:outerShdw>
              </a:effectLst>
            </a:endParaRPr>
          </a:p>
        </p:txBody>
      </p:sp>
      <p:pic>
        <p:nvPicPr>
          <p:cNvPr id="6" name="Immagine 5">
            <a:extLst>
              <a:ext uri="{FF2B5EF4-FFF2-40B4-BE49-F238E27FC236}">
                <a16:creationId xmlns:a16="http://schemas.microsoft.com/office/drawing/2014/main" id="{6B0D8814-BDBF-8A8E-5573-31E2D0D583BA}"/>
              </a:ext>
            </a:extLst>
          </p:cNvPr>
          <p:cNvPicPr>
            <a:picLocks noChangeAspect="1"/>
          </p:cNvPicPr>
          <p:nvPr/>
        </p:nvPicPr>
        <p:blipFill>
          <a:blip r:embed="rId3"/>
          <a:srcRect l="32763" t="68401" r="16809" b="2933"/>
          <a:stretch/>
        </p:blipFill>
        <p:spPr>
          <a:xfrm>
            <a:off x="272716" y="1696452"/>
            <a:ext cx="11646567" cy="3946358"/>
          </a:xfrm>
          <a:prstGeom prst="rect">
            <a:avLst/>
          </a:prstGeom>
          <a:ln w="28575">
            <a:solidFill>
              <a:srgbClr val="000099"/>
            </a:solidFill>
          </a:ln>
          <a:effectLst>
            <a:glow rad="101600">
              <a:srgbClr val="008080">
                <a:alpha val="60000"/>
              </a:srgbClr>
            </a:glow>
            <a:outerShdw blurRad="50800" dist="38100" dir="2700000" algn="tl" rotWithShape="0">
              <a:prstClr val="black">
                <a:alpha val="40000"/>
              </a:prstClr>
            </a:outerShdw>
          </a:effectLst>
        </p:spPr>
      </p:pic>
      <p:sp>
        <p:nvSpPr>
          <p:cNvPr id="7" name="Rettangolo 6">
            <a:extLst>
              <a:ext uri="{FF2B5EF4-FFF2-40B4-BE49-F238E27FC236}">
                <a16:creationId xmlns:a16="http://schemas.microsoft.com/office/drawing/2014/main" id="{F3C52E3C-35B7-F35D-688E-25FEC0A6A168}"/>
              </a:ext>
            </a:extLst>
          </p:cNvPr>
          <p:cNvSpPr/>
          <p:nvPr/>
        </p:nvSpPr>
        <p:spPr>
          <a:xfrm>
            <a:off x="8911037" y="6550223"/>
            <a:ext cx="3280963" cy="307777"/>
          </a:xfrm>
          <a:prstGeom prst="rect">
            <a:avLst/>
          </a:prstGeom>
        </p:spPr>
        <p:txBody>
          <a:bodyPr wrap="none">
            <a:spAutoFit/>
          </a:bodyPr>
          <a:lstStyle/>
          <a:p>
            <a:r>
              <a:rPr lang="en-GB" sz="1400" b="1" dirty="0"/>
              <a:t>ADA-Standards of Care in Diabetes—2024</a:t>
            </a:r>
            <a:endParaRPr lang="it-IT" sz="1400" b="1" dirty="0"/>
          </a:p>
        </p:txBody>
      </p:sp>
    </p:spTree>
    <p:extLst>
      <p:ext uri="{BB962C8B-B14F-4D97-AF65-F5344CB8AC3E}">
        <p14:creationId xmlns:p14="http://schemas.microsoft.com/office/powerpoint/2010/main" val="177533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B6138BF-896B-56EF-C1AE-5546A3E770CA}"/>
              </a:ext>
            </a:extLst>
          </p:cNvPr>
          <p:cNvPicPr>
            <a:picLocks noChangeAspect="1"/>
          </p:cNvPicPr>
          <p:nvPr/>
        </p:nvPicPr>
        <p:blipFill>
          <a:blip r:embed="rId2"/>
          <a:stretch>
            <a:fillRect/>
          </a:stretch>
        </p:blipFill>
        <p:spPr>
          <a:xfrm>
            <a:off x="0" y="0"/>
            <a:ext cx="12192000" cy="6857999"/>
          </a:xfrm>
          <a:prstGeom prst="rect">
            <a:avLst/>
          </a:prstGeom>
        </p:spPr>
      </p:pic>
      <p:pic>
        <p:nvPicPr>
          <p:cNvPr id="11" name="Immagine 10">
            <a:extLst>
              <a:ext uri="{FF2B5EF4-FFF2-40B4-BE49-F238E27FC236}">
                <a16:creationId xmlns:a16="http://schemas.microsoft.com/office/drawing/2014/main" id="{E76478DC-69EE-0F5F-53B8-EBA5713B17B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734" t="75674" r="38863" b="20957"/>
          <a:stretch/>
        </p:blipFill>
        <p:spPr>
          <a:xfrm>
            <a:off x="3326656" y="5533746"/>
            <a:ext cx="5817343" cy="222537"/>
          </a:xfrm>
          <a:prstGeom prst="rect">
            <a:avLst/>
          </a:prstGeom>
        </p:spPr>
      </p:pic>
      <p:sp>
        <p:nvSpPr>
          <p:cNvPr id="3" name="CasellaDiTesto 2">
            <a:extLst>
              <a:ext uri="{FF2B5EF4-FFF2-40B4-BE49-F238E27FC236}">
                <a16:creationId xmlns:a16="http://schemas.microsoft.com/office/drawing/2014/main" id="{2608D3F4-7196-5EDA-1B5E-1C4369912650}"/>
              </a:ext>
            </a:extLst>
          </p:cNvPr>
          <p:cNvSpPr txBox="1"/>
          <p:nvPr/>
        </p:nvSpPr>
        <p:spPr>
          <a:xfrm>
            <a:off x="698046" y="64383"/>
            <a:ext cx="108176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Calibri" panose="020F0502020204030204"/>
                <a:ea typeface="+mn-ea"/>
                <a:cs typeface="+mn-cs"/>
              </a:rPr>
              <a:t>Targets for assessment of glycaemic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Calibri" panose="020F0502020204030204"/>
                <a:ea typeface="+mn-ea"/>
                <a:cs typeface="+mn-cs"/>
              </a:rPr>
              <a:t>type 1/type 2 and older/high-risk individuals</a:t>
            </a:r>
            <a:endParaRPr kumimoji="0" lang="it-IT" sz="2800" b="1" i="0" u="none"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84952A7A-49CF-8715-EBCA-C4BFF015118D}"/>
              </a:ext>
            </a:extLst>
          </p:cNvPr>
          <p:cNvSpPr txBox="1"/>
          <p:nvPr/>
        </p:nvSpPr>
        <p:spPr>
          <a:xfrm>
            <a:off x="0" y="6532007"/>
            <a:ext cx="49353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Adapted</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Battelino</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Tet</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al.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Diabetes</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Care. 2019</a:t>
            </a:r>
          </a:p>
        </p:txBody>
      </p:sp>
      <p:pic>
        <p:nvPicPr>
          <p:cNvPr id="9" name="Immagine 8">
            <a:extLst>
              <a:ext uri="{FF2B5EF4-FFF2-40B4-BE49-F238E27FC236}">
                <a16:creationId xmlns:a16="http://schemas.microsoft.com/office/drawing/2014/main" id="{890D5979-5381-9CA3-5E24-605E5E0EAAEF}"/>
              </a:ext>
            </a:extLst>
          </p:cNvPr>
          <p:cNvPicPr>
            <a:picLocks noChangeAspect="1"/>
          </p:cNvPicPr>
          <p:nvPr/>
        </p:nvPicPr>
        <p:blipFill rotWithShape="1">
          <a:blip r:embed="rId5"/>
          <a:srcRect l="17734" t="79854" r="33984" b="10769"/>
          <a:stretch/>
        </p:blipFill>
        <p:spPr>
          <a:xfrm>
            <a:off x="0" y="5961618"/>
            <a:ext cx="5960217" cy="570389"/>
          </a:xfrm>
          <a:prstGeom prst="rect">
            <a:avLst/>
          </a:prstGeom>
        </p:spPr>
      </p:pic>
      <p:sp>
        <p:nvSpPr>
          <p:cNvPr id="6" name="CasellaDiTesto 5">
            <a:extLst>
              <a:ext uri="{FF2B5EF4-FFF2-40B4-BE49-F238E27FC236}">
                <a16:creationId xmlns:a16="http://schemas.microsoft.com/office/drawing/2014/main" id="{AD38CCA8-FB64-BFCB-4354-8D746A3178D1}"/>
              </a:ext>
            </a:extLst>
          </p:cNvPr>
          <p:cNvSpPr txBox="1"/>
          <p:nvPr/>
        </p:nvSpPr>
        <p:spPr>
          <a:xfrm>
            <a:off x="6095999" y="6485840"/>
            <a:ext cx="609600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Dovc</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Battelino</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Endocrinol</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Metab</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it-IT" sz="1400" b="1"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it-IT" sz="1400" b="1" i="0" u="none" strike="noStrike" kern="1200" cap="none" spc="0" normalizeH="0" baseline="0" noProof="0" dirty="0">
                <a:ln>
                  <a:noFill/>
                </a:ln>
                <a:solidFill>
                  <a:prstClr val="black"/>
                </a:solidFill>
                <a:effectLst/>
                <a:uLnTx/>
                <a:uFillTx/>
                <a:latin typeface="Calibri" panose="020F0502020204030204"/>
                <a:ea typeface="+mn-ea"/>
                <a:cs typeface="+mn-cs"/>
              </a:rPr>
              <a:t>, 2020</a:t>
            </a:r>
          </a:p>
        </p:txBody>
      </p:sp>
      <p:pic>
        <p:nvPicPr>
          <p:cNvPr id="8" name="Immagine 7">
            <a:extLst>
              <a:ext uri="{FF2B5EF4-FFF2-40B4-BE49-F238E27FC236}">
                <a16:creationId xmlns:a16="http://schemas.microsoft.com/office/drawing/2014/main" id="{969D6F76-33BF-EC89-F3FF-0EB755D109E5}"/>
              </a:ext>
            </a:extLst>
          </p:cNvPr>
          <p:cNvPicPr>
            <a:picLocks noChangeAspect="1"/>
          </p:cNvPicPr>
          <p:nvPr/>
        </p:nvPicPr>
        <p:blipFill rotWithShape="1">
          <a:blip r:embed="rId6"/>
          <a:srcRect l="176" t="-1" r="268" b="870"/>
          <a:stretch/>
        </p:blipFill>
        <p:spPr>
          <a:xfrm>
            <a:off x="1484801" y="1357681"/>
            <a:ext cx="9501051" cy="3970730"/>
          </a:xfrm>
          <a:prstGeom prst="rect">
            <a:avLst/>
          </a:prstGeom>
          <a:ln w="28575">
            <a:solidFill>
              <a:srgbClr val="0070C0"/>
            </a:solidFill>
          </a:ln>
          <a:effectLst>
            <a:glow rad="101600">
              <a:schemeClr val="accent5">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801611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2BD4BD-93CF-3646-3C6F-E3B465EAB131}"/>
              </a:ext>
            </a:extLst>
          </p:cNvPr>
          <p:cNvPicPr>
            <a:picLocks noChangeAspect="1"/>
          </p:cNvPicPr>
          <p:nvPr/>
        </p:nvPicPr>
        <p:blipFill>
          <a:blip r:embed="rId2"/>
          <a:stretch>
            <a:fillRect/>
          </a:stretch>
        </p:blipFill>
        <p:spPr>
          <a:xfrm>
            <a:off x="0" y="0"/>
            <a:ext cx="12192000" cy="6858000"/>
          </a:xfrm>
          <a:prstGeom prst="rect">
            <a:avLst/>
          </a:prstGeom>
        </p:spPr>
      </p:pic>
      <p:sp>
        <p:nvSpPr>
          <p:cNvPr id="3" name="CasellaDiTesto 2">
            <a:extLst>
              <a:ext uri="{FF2B5EF4-FFF2-40B4-BE49-F238E27FC236}">
                <a16:creationId xmlns:a16="http://schemas.microsoft.com/office/drawing/2014/main" id="{E6E54D00-D764-4CC8-6781-81CB6F566D77}"/>
              </a:ext>
            </a:extLst>
          </p:cNvPr>
          <p:cNvSpPr txBox="1"/>
          <p:nvPr/>
        </p:nvSpPr>
        <p:spPr>
          <a:xfrm>
            <a:off x="209006" y="130518"/>
            <a:ext cx="11773988" cy="954107"/>
          </a:xfrm>
          <a:prstGeom prst="rect">
            <a:avLst/>
          </a:prstGeom>
          <a:noFill/>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ADA and AACE consensus recommendations for glycaemic targets (percentage of CGM readings with corresponding target glucose range (mg/dL))</a:t>
            </a:r>
            <a:endParaRPr lang="it-IT" sz="2800" b="1" dirty="0">
              <a:solidFill>
                <a:srgbClr val="9E0000"/>
              </a:solidFill>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42E9E128-A24F-6188-368A-41C5FFAB95D6}"/>
              </a:ext>
            </a:extLst>
          </p:cNvPr>
          <p:cNvPicPr>
            <a:picLocks noChangeAspect="1"/>
          </p:cNvPicPr>
          <p:nvPr/>
        </p:nvPicPr>
        <p:blipFill>
          <a:blip r:embed="rId3"/>
          <a:stretch>
            <a:fillRect/>
          </a:stretch>
        </p:blipFill>
        <p:spPr>
          <a:xfrm>
            <a:off x="711926" y="1618152"/>
            <a:ext cx="10768147" cy="4167865"/>
          </a:xfrm>
          <a:prstGeom prst="rect">
            <a:avLst/>
          </a:prstGeom>
          <a:solidFill>
            <a:srgbClr val="EFEEF6"/>
          </a:solidFill>
          <a:ln w="28575">
            <a:solidFill>
              <a:srgbClr val="006699"/>
            </a:solidFill>
          </a:ln>
          <a:effectLst>
            <a:glow rad="101600">
              <a:srgbClr val="0070C0">
                <a:alpha val="60000"/>
              </a:srgbClr>
            </a:glow>
            <a:outerShdw blurRad="50800" dist="38100" dir="2700000" algn="tl" rotWithShape="0">
              <a:prstClr val="black">
                <a:alpha val="40000"/>
              </a:prstClr>
            </a:outerShdw>
          </a:effectLst>
        </p:spPr>
      </p:pic>
      <p:sp>
        <p:nvSpPr>
          <p:cNvPr id="7" name="CasellaDiTesto 6">
            <a:extLst>
              <a:ext uri="{FF2B5EF4-FFF2-40B4-BE49-F238E27FC236}">
                <a16:creationId xmlns:a16="http://schemas.microsoft.com/office/drawing/2014/main" id="{F94E6CB8-15F4-75D9-D4BF-5AAF6A03B05F}"/>
              </a:ext>
            </a:extLst>
          </p:cNvPr>
          <p:cNvSpPr txBox="1"/>
          <p:nvPr/>
        </p:nvSpPr>
        <p:spPr>
          <a:xfrm>
            <a:off x="0" y="6293417"/>
            <a:ext cx="7541623" cy="307777"/>
          </a:xfrm>
          <a:prstGeom prst="rect">
            <a:avLst/>
          </a:prstGeom>
          <a:noFill/>
        </p:spPr>
        <p:txBody>
          <a:bodyPr wrap="square">
            <a:spAutoFit/>
          </a:bodyPr>
          <a:lstStyle/>
          <a:p>
            <a:r>
              <a:rPr lang="en-GB" sz="1400" b="1" dirty="0"/>
              <a:t>American Diabetes Association: Standards of Medical Care in Diabetes-2022</a:t>
            </a:r>
            <a:endParaRPr lang="it-IT" sz="1400" b="1" dirty="0"/>
          </a:p>
        </p:txBody>
      </p:sp>
      <p:sp>
        <p:nvSpPr>
          <p:cNvPr id="9" name="CasellaDiTesto 8">
            <a:extLst>
              <a:ext uri="{FF2B5EF4-FFF2-40B4-BE49-F238E27FC236}">
                <a16:creationId xmlns:a16="http://schemas.microsoft.com/office/drawing/2014/main" id="{8FC35DC8-5925-DEFC-FFD1-DBFE267821D1}"/>
              </a:ext>
            </a:extLst>
          </p:cNvPr>
          <p:cNvSpPr txBox="1"/>
          <p:nvPr/>
        </p:nvSpPr>
        <p:spPr>
          <a:xfrm>
            <a:off x="0" y="6562645"/>
            <a:ext cx="6252754" cy="307777"/>
          </a:xfrm>
          <a:prstGeom prst="rect">
            <a:avLst/>
          </a:prstGeom>
          <a:noFill/>
        </p:spPr>
        <p:txBody>
          <a:bodyPr wrap="square">
            <a:spAutoFit/>
          </a:bodyPr>
          <a:lstStyle/>
          <a:p>
            <a:r>
              <a:rPr lang="en-GB" sz="1400" b="1" dirty="0"/>
              <a:t>American Association of Clinical Endocrinology Clinical Practice Guideline-2021</a:t>
            </a:r>
            <a:endParaRPr lang="it-IT" sz="1400" b="1" dirty="0"/>
          </a:p>
        </p:txBody>
      </p:sp>
    </p:spTree>
    <p:extLst>
      <p:ext uri="{BB962C8B-B14F-4D97-AF65-F5344CB8AC3E}">
        <p14:creationId xmlns:p14="http://schemas.microsoft.com/office/powerpoint/2010/main" val="148775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9F55FB67-512B-0B00-AD6E-1DCD240393FB}"/>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a:extLst>
              <a:ext uri="{FF2B5EF4-FFF2-40B4-BE49-F238E27FC236}">
                <a16:creationId xmlns:a16="http://schemas.microsoft.com/office/drawing/2014/main" id="{1C514A47-7342-D822-4050-37DC1C2AC638}"/>
              </a:ext>
            </a:extLst>
          </p:cNvPr>
          <p:cNvSpPr txBox="1"/>
          <p:nvPr/>
        </p:nvSpPr>
        <p:spPr>
          <a:xfrm>
            <a:off x="363484" y="5351082"/>
            <a:ext cx="11465032" cy="1143518"/>
          </a:xfrm>
          <a:prstGeom prst="rect">
            <a:avLst/>
          </a:prstGeom>
          <a:solidFill>
            <a:srgbClr val="FFF9E7"/>
          </a:solidFill>
          <a:ln w="28575">
            <a:solidFill>
              <a:srgbClr val="47669E"/>
            </a:solidFill>
          </a:ln>
          <a:effectLst>
            <a:glow rad="63500">
              <a:srgbClr val="008080">
                <a:alpha val="6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Cost-effectiveness studies in T1D have shown that pump use is cost-effective in several countries, leading to improvements in quality-adjusted life-years. Insulin pumps are currently reimbursed for T1D in many European countries. </a:t>
            </a:r>
            <a:endParaRPr lang="it-IT" b="1" dirty="0">
              <a:solidFill>
                <a:srgbClr val="002060"/>
              </a:solidFill>
            </a:endParaRPr>
          </a:p>
        </p:txBody>
      </p:sp>
      <p:sp>
        <p:nvSpPr>
          <p:cNvPr id="5" name="CasellaDiTesto 4">
            <a:extLst>
              <a:ext uri="{FF2B5EF4-FFF2-40B4-BE49-F238E27FC236}">
                <a16:creationId xmlns:a16="http://schemas.microsoft.com/office/drawing/2014/main" id="{EE71DB6F-E8B0-E19C-611B-E89E1345CECA}"/>
              </a:ext>
            </a:extLst>
          </p:cNvPr>
          <p:cNvSpPr txBox="1"/>
          <p:nvPr/>
        </p:nvSpPr>
        <p:spPr>
          <a:xfrm>
            <a:off x="466725" y="85636"/>
            <a:ext cx="11258550" cy="850874"/>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a:spAutoFit/>
          </a:bodyPr>
          <a:lstStyle/>
          <a:p>
            <a:pPr algn="ctr">
              <a:lnSpc>
                <a:spcPct val="130000"/>
              </a:lnSpc>
            </a:pPr>
            <a:r>
              <a:rPr lang="en-GB" sz="2000" b="1" dirty="0">
                <a:latin typeface="Cambria Math" panose="02040503050406030204" pitchFamily="18" charset="0"/>
                <a:ea typeface="Cambria Math" panose="02040503050406030204" pitchFamily="18" charset="0"/>
              </a:rPr>
              <a:t>Use of insulin pumps and closed-loop systems among people living with diabetes: A narrative review of clinical and cost-effectiveness to enable access to technology and meet the needs of payers</a:t>
            </a:r>
            <a:endParaRPr lang="it-IT" sz="2000" b="1" dirty="0">
              <a:latin typeface="Cambria Math" panose="02040503050406030204" pitchFamily="18" charset="0"/>
              <a:ea typeface="Cambria Math" panose="02040503050406030204" pitchFamily="18" charset="0"/>
            </a:endParaRPr>
          </a:p>
        </p:txBody>
      </p:sp>
      <p:sp>
        <p:nvSpPr>
          <p:cNvPr id="29" name="CasellaDiTesto 28">
            <a:extLst>
              <a:ext uri="{FF2B5EF4-FFF2-40B4-BE49-F238E27FC236}">
                <a16:creationId xmlns:a16="http://schemas.microsoft.com/office/drawing/2014/main" id="{AF58FA11-278F-29B8-5760-5F62E1E5294A}"/>
              </a:ext>
            </a:extLst>
          </p:cNvPr>
          <p:cNvSpPr txBox="1"/>
          <p:nvPr/>
        </p:nvSpPr>
        <p:spPr>
          <a:xfrm>
            <a:off x="5910513" y="6542728"/>
            <a:ext cx="6093994" cy="307777"/>
          </a:xfrm>
          <a:prstGeom prst="rect">
            <a:avLst/>
          </a:prstGeom>
          <a:noFill/>
        </p:spPr>
        <p:txBody>
          <a:bodyPr wrap="square">
            <a:spAutoFit/>
          </a:bodyPr>
          <a:lstStyle/>
          <a:p>
            <a:pPr algn="r"/>
            <a:r>
              <a:rPr lang="it-IT" sz="1400" b="1" dirty="0" err="1"/>
              <a:t>Jendle</a:t>
            </a:r>
            <a:r>
              <a:rPr lang="it-IT" sz="1400" b="1" dirty="0"/>
              <a:t> J et al., </a:t>
            </a:r>
            <a:r>
              <a:rPr lang="it-IT" sz="1400" b="1" dirty="0" err="1"/>
              <a:t>Diabetes</a:t>
            </a:r>
            <a:r>
              <a:rPr lang="it-IT" sz="1400" b="1" dirty="0"/>
              <a:t> </a:t>
            </a:r>
            <a:r>
              <a:rPr lang="it-IT" sz="1400" b="1" dirty="0" err="1"/>
              <a:t>Obes</a:t>
            </a:r>
            <a:r>
              <a:rPr lang="it-IT" sz="1400" b="1" dirty="0"/>
              <a:t> </a:t>
            </a:r>
            <a:r>
              <a:rPr lang="it-IT" sz="1400" b="1" dirty="0" err="1"/>
              <a:t>Metab</a:t>
            </a:r>
            <a:r>
              <a:rPr lang="it-IT" sz="1400" b="1" dirty="0"/>
              <a:t>. 2023</a:t>
            </a:r>
          </a:p>
        </p:txBody>
      </p:sp>
      <p:pic>
        <p:nvPicPr>
          <p:cNvPr id="8" name="Immagine 7">
            <a:extLst>
              <a:ext uri="{FF2B5EF4-FFF2-40B4-BE49-F238E27FC236}">
                <a16:creationId xmlns:a16="http://schemas.microsoft.com/office/drawing/2014/main" id="{7AF2975B-716A-5655-208A-D49ED79FCEFF}"/>
              </a:ext>
            </a:extLst>
          </p:cNvPr>
          <p:cNvPicPr>
            <a:picLocks noChangeAspect="1"/>
          </p:cNvPicPr>
          <p:nvPr/>
        </p:nvPicPr>
        <p:blipFill>
          <a:blip r:embed="rId3"/>
          <a:stretch>
            <a:fillRect/>
          </a:stretch>
        </p:blipFill>
        <p:spPr>
          <a:xfrm>
            <a:off x="179319" y="937195"/>
            <a:ext cx="11833362" cy="4413887"/>
          </a:xfrm>
          <a:prstGeom prst="rect">
            <a:avLst/>
          </a:prstGeom>
        </p:spPr>
      </p:pic>
    </p:spTree>
    <p:extLst>
      <p:ext uri="{BB962C8B-B14F-4D97-AF65-F5344CB8AC3E}">
        <p14:creationId xmlns:p14="http://schemas.microsoft.com/office/powerpoint/2010/main" val="150795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FC2D95C-E385-A431-50DA-43CDE37E111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047" y="0"/>
            <a:ext cx="12185905" cy="6858000"/>
          </a:xfrm>
          <a:prstGeom prst="rect">
            <a:avLst/>
          </a:prstGeom>
        </p:spPr>
      </p:pic>
      <p:sp>
        <p:nvSpPr>
          <p:cNvPr id="2" name="Rettangolo 1"/>
          <p:cNvSpPr/>
          <p:nvPr/>
        </p:nvSpPr>
        <p:spPr>
          <a:xfrm>
            <a:off x="1187636" y="5371415"/>
            <a:ext cx="9816737" cy="783420"/>
          </a:xfrm>
          <a:prstGeom prst="rect">
            <a:avLst/>
          </a:prstGeom>
          <a:solidFill>
            <a:srgbClr val="DEF2F2"/>
          </a:solidFill>
          <a:ln w="28575">
            <a:solidFill>
              <a:srgbClr val="604C9A"/>
            </a:solidFill>
          </a:ln>
          <a:effectLst>
            <a:glow rad="101600">
              <a:schemeClr val="accent5">
                <a:satMod val="175000"/>
                <a:alpha val="40000"/>
              </a:schemeClr>
            </a:glow>
            <a:outerShdw blurRad="50800" dist="38100" dir="2700000" algn="tl" rotWithShape="0">
              <a:prstClr val="black">
                <a:alpha val="40000"/>
              </a:prstClr>
            </a:outerShdw>
          </a:effectLst>
        </p:spPr>
        <p:txBody>
          <a:bodyPr wrap="square">
            <a:spAutoFit/>
          </a:bodyPr>
          <a:lstStyle/>
          <a:p>
            <a:pPr algn="just">
              <a:lnSpc>
                <a:spcPct val="130000"/>
              </a:lnSpc>
            </a:pPr>
            <a:r>
              <a:rPr lang="en-US" b="1" dirty="0">
                <a:solidFill>
                  <a:srgbClr val="002060"/>
                </a:solidFill>
              </a:rPr>
              <a:t>Both types of intensive insulin therapy combined with NA are able to preserve C-peptide secretion or even increase baseline levels for up to 2 years after diagnosis.</a:t>
            </a:r>
            <a:endParaRPr lang="it-IT" b="1" dirty="0">
              <a:solidFill>
                <a:srgbClr val="002060"/>
              </a:solidFill>
            </a:endParaRPr>
          </a:p>
        </p:txBody>
      </p:sp>
      <p:sp>
        <p:nvSpPr>
          <p:cNvPr id="3" name="Rettangolo 2"/>
          <p:cNvSpPr/>
          <p:nvPr/>
        </p:nvSpPr>
        <p:spPr>
          <a:xfrm>
            <a:off x="1123625" y="380349"/>
            <a:ext cx="9938653" cy="958596"/>
          </a:xfrm>
          <a:prstGeom prst="rect">
            <a:avLst/>
          </a:prstGeom>
          <a:solidFill>
            <a:schemeClr val="bg1"/>
          </a:solidFill>
          <a:ln w="28575">
            <a:solidFill>
              <a:srgbClr val="000099"/>
            </a:solidFill>
          </a:ln>
          <a:effectLst>
            <a:glow rad="101600">
              <a:schemeClr val="accent1">
                <a:lumMod val="50000"/>
                <a:alpha val="40000"/>
              </a:schemeClr>
            </a:glow>
            <a:outerShdw blurRad="50800" dist="38100" dir="2700000" algn="tl" rotWithShape="0">
              <a:prstClr val="black">
                <a:alpha val="40000"/>
              </a:prstClr>
            </a:outerShdw>
          </a:effectLst>
        </p:spPr>
        <p:txBody>
          <a:bodyPr wrap="square">
            <a:spAutoFit/>
          </a:bodyPr>
          <a:lstStyle/>
          <a:p>
            <a:pPr algn="ctr">
              <a:lnSpc>
                <a:spcPct val="150000"/>
              </a:lnSpc>
            </a:pPr>
            <a:r>
              <a:rPr lang="en-US" sz="2000" b="1" dirty="0">
                <a:solidFill>
                  <a:srgbClr val="9E0000"/>
                </a:solidFill>
                <a:latin typeface="Cambria Math" panose="02040503050406030204" pitchFamily="18" charset="0"/>
                <a:ea typeface="Cambria Math" panose="02040503050406030204" pitchFamily="18" charset="0"/>
              </a:rPr>
              <a:t>A 2-YEAR PILOT TRIAL OF CONTINUOUS SUBCUTANEOUS INSULIN INFUSION VERSUS INTENSIVE INSULIN THERAPY IN PATIENTS WITH NEWLY DIAGNOSED T1D. (IMDIAB 8)</a:t>
            </a:r>
            <a:endParaRPr lang="it-IT" sz="2000" b="1" dirty="0">
              <a:solidFill>
                <a:srgbClr val="9E0000"/>
              </a:solidFill>
              <a:latin typeface="Cambria Math" panose="02040503050406030204" pitchFamily="18" charset="0"/>
              <a:ea typeface="Cambria Math" panose="02040503050406030204" pitchFamily="18" charset="0"/>
            </a:endParaRPr>
          </a:p>
        </p:txBody>
      </p:sp>
      <p:sp>
        <p:nvSpPr>
          <p:cNvPr id="4" name="Rettangolo 3"/>
          <p:cNvSpPr/>
          <p:nvPr/>
        </p:nvSpPr>
        <p:spPr>
          <a:xfrm>
            <a:off x="6092952" y="6489374"/>
            <a:ext cx="6096000" cy="307777"/>
          </a:xfrm>
          <a:prstGeom prst="rect">
            <a:avLst/>
          </a:prstGeom>
        </p:spPr>
        <p:txBody>
          <a:bodyPr>
            <a:spAutoFit/>
          </a:bodyPr>
          <a:lstStyle/>
          <a:p>
            <a:pPr algn="r"/>
            <a:r>
              <a:rPr lang="it-IT" sz="1400" b="1" dirty="0"/>
              <a:t>Pozzilli P. et al., </a:t>
            </a:r>
            <a:r>
              <a:rPr lang="it-IT" sz="1400" b="1" dirty="0" err="1"/>
              <a:t>Diabetes</a:t>
            </a:r>
            <a:r>
              <a:rPr lang="it-IT" sz="1400" b="1" dirty="0"/>
              <a:t> </a:t>
            </a:r>
            <a:r>
              <a:rPr lang="it-IT" sz="1400" b="1" dirty="0" err="1"/>
              <a:t>Technol</a:t>
            </a:r>
            <a:r>
              <a:rPr lang="it-IT" sz="1400" b="1" dirty="0"/>
              <a:t> </a:t>
            </a:r>
            <a:r>
              <a:rPr lang="it-IT" sz="1400" b="1" dirty="0" err="1"/>
              <a:t>Ther</a:t>
            </a:r>
            <a:r>
              <a:rPr lang="it-IT" sz="1400" b="1" dirty="0"/>
              <a:t>. 2003</a:t>
            </a:r>
          </a:p>
        </p:txBody>
      </p:sp>
      <p:sp>
        <p:nvSpPr>
          <p:cNvPr id="6" name="CasellaDiTesto 5">
            <a:extLst>
              <a:ext uri="{FF2B5EF4-FFF2-40B4-BE49-F238E27FC236}">
                <a16:creationId xmlns:a16="http://schemas.microsoft.com/office/drawing/2014/main" id="{8CAEC83F-C096-D8A6-402D-A9A12C0863D5}"/>
              </a:ext>
            </a:extLst>
          </p:cNvPr>
          <p:cNvSpPr txBox="1"/>
          <p:nvPr/>
        </p:nvSpPr>
        <p:spPr>
          <a:xfrm>
            <a:off x="1187636" y="2035851"/>
            <a:ext cx="9816737" cy="1143518"/>
          </a:xfrm>
          <a:prstGeom prst="rect">
            <a:avLst/>
          </a:prstGeom>
          <a:solidFill>
            <a:srgbClr val="DEF2F2"/>
          </a:solidFill>
          <a:ln w="28575">
            <a:solidFill>
              <a:srgbClr val="604C9A"/>
            </a:solidFill>
          </a:ln>
          <a:effectLst>
            <a:glow rad="101600">
              <a:schemeClr val="accent5">
                <a:satMod val="175000"/>
                <a:alpha val="40000"/>
              </a:schemeClr>
            </a:glow>
            <a:outerShdw blurRad="50800" dist="38100" dir="2700000" algn="tl" rotWithShape="0">
              <a:prstClr val="black">
                <a:alpha val="40000"/>
              </a:prstClr>
            </a:outerShdw>
          </a:effectLst>
        </p:spPr>
        <p:txBody>
          <a:bodyPr wrap="square">
            <a:spAutoFit/>
          </a:bodyPr>
          <a:lstStyle/>
          <a:p>
            <a:pPr>
              <a:lnSpc>
                <a:spcPct val="130000"/>
              </a:lnSpc>
            </a:pPr>
            <a:r>
              <a:rPr lang="en-GB" b="1" dirty="0">
                <a:solidFill>
                  <a:srgbClr val="002060"/>
                </a:solidFill>
              </a:rPr>
              <a:t>The insulin requirement for the entire duration of the study, but not at entry and 3 months, was significantly higher in CSII compared with ISIT patients (0.62 +/- 0.4 IU/kg/day vs. 0.3 +/- 0.4 IU/kg/day, respectively; p&lt;0.01). </a:t>
            </a:r>
            <a:endParaRPr lang="it-IT" b="1" dirty="0">
              <a:solidFill>
                <a:srgbClr val="002060"/>
              </a:solidFill>
            </a:endParaRPr>
          </a:p>
        </p:txBody>
      </p:sp>
      <p:sp>
        <p:nvSpPr>
          <p:cNvPr id="8" name="CasellaDiTesto 7">
            <a:extLst>
              <a:ext uri="{FF2B5EF4-FFF2-40B4-BE49-F238E27FC236}">
                <a16:creationId xmlns:a16="http://schemas.microsoft.com/office/drawing/2014/main" id="{36662731-1A62-3869-30D0-8EDD20165EED}"/>
              </a:ext>
            </a:extLst>
          </p:cNvPr>
          <p:cNvSpPr txBox="1"/>
          <p:nvPr/>
        </p:nvSpPr>
        <p:spPr>
          <a:xfrm>
            <a:off x="1187636" y="3703633"/>
            <a:ext cx="9816737" cy="1143518"/>
          </a:xfrm>
          <a:prstGeom prst="rect">
            <a:avLst/>
          </a:prstGeom>
          <a:solidFill>
            <a:srgbClr val="DEF2F2"/>
          </a:solidFill>
          <a:ln w="28575">
            <a:solidFill>
              <a:srgbClr val="604C9A"/>
            </a:solidFill>
          </a:ln>
          <a:effectLst>
            <a:glow rad="101600">
              <a:schemeClr val="accent5">
                <a:satMod val="175000"/>
                <a:alpha val="40000"/>
              </a:schemeClr>
            </a:glow>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After trial completion patients on CSII continued with this mode of therapy. Implementation of CSII as well as ISIT at diagnosis of Type 1 diabetes and continuation for 2 years thereafter achieved similar and optimal metabolic control, but more insulin was required with the CSII group. </a:t>
            </a:r>
            <a:endParaRPr lang="it-IT" b="1" dirty="0">
              <a:solidFill>
                <a:srgbClr val="002060"/>
              </a:solidFill>
            </a:endParaRPr>
          </a:p>
        </p:txBody>
      </p:sp>
      <p:sp>
        <p:nvSpPr>
          <p:cNvPr id="10" name="Ovale 9">
            <a:extLst>
              <a:ext uri="{FF2B5EF4-FFF2-40B4-BE49-F238E27FC236}">
                <a16:creationId xmlns:a16="http://schemas.microsoft.com/office/drawing/2014/main" id="{94857B11-C250-77A6-C32D-24351CB3C4F0}"/>
              </a:ext>
            </a:extLst>
          </p:cNvPr>
          <p:cNvSpPr/>
          <p:nvPr/>
        </p:nvSpPr>
        <p:spPr>
          <a:xfrm>
            <a:off x="847725" y="2228850"/>
            <a:ext cx="114300" cy="104775"/>
          </a:xfrm>
          <a:prstGeom prst="ellipse">
            <a:avLst/>
          </a:prstGeom>
          <a:solidFill>
            <a:srgbClr val="0070C0"/>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39731322-4D23-CF07-DA17-C90AE1615952}"/>
              </a:ext>
            </a:extLst>
          </p:cNvPr>
          <p:cNvSpPr/>
          <p:nvPr/>
        </p:nvSpPr>
        <p:spPr>
          <a:xfrm>
            <a:off x="847725" y="3895725"/>
            <a:ext cx="114300" cy="104775"/>
          </a:xfrm>
          <a:prstGeom prst="ellipse">
            <a:avLst/>
          </a:prstGeom>
          <a:solidFill>
            <a:srgbClr val="0070C0"/>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6EDCFB8D-471A-274C-A21F-94E03238CAEC}"/>
              </a:ext>
            </a:extLst>
          </p:cNvPr>
          <p:cNvSpPr/>
          <p:nvPr/>
        </p:nvSpPr>
        <p:spPr>
          <a:xfrm>
            <a:off x="847725" y="5562600"/>
            <a:ext cx="114300" cy="104775"/>
          </a:xfrm>
          <a:prstGeom prst="ellipse">
            <a:avLst/>
          </a:prstGeom>
          <a:solidFill>
            <a:srgbClr val="0070C0"/>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9972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olicromia, bolla, sfera&#10;&#10;Descrizione generata automaticamente">
            <a:extLst>
              <a:ext uri="{FF2B5EF4-FFF2-40B4-BE49-F238E27FC236}">
                <a16:creationId xmlns:a16="http://schemas.microsoft.com/office/drawing/2014/main" id="{3321F839-3A5D-17CB-0DE0-7603F1574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2" name="Rettangolo 1"/>
          <p:cNvSpPr/>
          <p:nvPr/>
        </p:nvSpPr>
        <p:spPr>
          <a:xfrm>
            <a:off x="1329865" y="67722"/>
            <a:ext cx="9537031" cy="707886"/>
          </a:xfrm>
          <a:prstGeom prst="rect">
            <a:avLst/>
          </a:prstGeom>
          <a:solidFill>
            <a:schemeClr val="bg1"/>
          </a:solidFill>
          <a:ln w="19050">
            <a:solidFill>
              <a:srgbClr val="A20000"/>
            </a:solidFill>
          </a:ln>
          <a:effectLst>
            <a:outerShdw blurRad="50800" dist="38100" dir="2700000" algn="tl" rotWithShape="0">
              <a:prstClr val="black">
                <a:alpha val="40000"/>
              </a:prstClr>
            </a:outerShdw>
          </a:effectLst>
        </p:spPr>
        <p:txBody>
          <a:bodyPr wrap="square">
            <a:spAutoFit/>
          </a:bodyPr>
          <a:lstStyle/>
          <a:p>
            <a:pPr algn="ctr"/>
            <a:r>
              <a:rPr lang="en-US" sz="2000" b="1" dirty="0">
                <a:latin typeface="Cambria Math" panose="02040503050406030204" pitchFamily="18" charset="0"/>
                <a:ea typeface="Cambria Math" panose="02040503050406030204" pitchFamily="18" charset="0"/>
              </a:rPr>
              <a:t>Trends of glucose, lactate and ketones during anaerobic and aerobic exercise in subjects with type 1 diabetes: The ACTION‐1 study</a:t>
            </a:r>
            <a:endParaRPr lang="it-IT" sz="2000" b="1" dirty="0">
              <a:latin typeface="Cambria Math" panose="02040503050406030204" pitchFamily="18" charset="0"/>
              <a:ea typeface="Cambria Math" panose="02040503050406030204" pitchFamily="18" charset="0"/>
            </a:endParaRPr>
          </a:p>
        </p:txBody>
      </p:sp>
      <p:sp>
        <p:nvSpPr>
          <p:cNvPr id="4" name="Rettangolo 3"/>
          <p:cNvSpPr/>
          <p:nvPr/>
        </p:nvSpPr>
        <p:spPr>
          <a:xfrm>
            <a:off x="236552" y="3363779"/>
            <a:ext cx="11776535" cy="1052596"/>
          </a:xfrm>
          <a:prstGeom prst="rect">
            <a:avLst/>
          </a:prstGeom>
          <a:solidFill>
            <a:srgbClr val="EEE9F3"/>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nSpc>
                <a:spcPct val="130000"/>
              </a:lnSpc>
            </a:pPr>
            <a:r>
              <a:rPr lang="en-US" sz="1600" b="1" dirty="0">
                <a:solidFill>
                  <a:srgbClr val="002060"/>
                </a:solidFill>
              </a:rPr>
              <a:t>Physical activity after consuming a carbohydrate‐rich breakfast and with the omission of insulin, during a stepped maximal exercise test and a 1‐h continuous aerobic workout on an ergometer bicycle resulted in an increase of glucose and lactate both during exercise and recovery periods in people with T1D. </a:t>
            </a:r>
            <a:endParaRPr lang="it-IT" sz="1600" b="1" dirty="0">
              <a:solidFill>
                <a:srgbClr val="002060"/>
              </a:solidFill>
            </a:endParaRPr>
          </a:p>
        </p:txBody>
      </p:sp>
      <p:sp>
        <p:nvSpPr>
          <p:cNvPr id="5" name="Rettangolo 4"/>
          <p:cNvSpPr/>
          <p:nvPr/>
        </p:nvSpPr>
        <p:spPr>
          <a:xfrm>
            <a:off x="236552" y="5356820"/>
            <a:ext cx="11776534" cy="1052596"/>
          </a:xfrm>
          <a:prstGeom prst="rect">
            <a:avLst/>
          </a:prstGeom>
          <a:solidFill>
            <a:srgbClr val="EEE9F3"/>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US" sz="1600" b="1" dirty="0">
                <a:solidFill>
                  <a:srgbClr val="002060"/>
                </a:solidFill>
              </a:rPr>
              <a:t>Reducing fear of </a:t>
            </a:r>
            <a:r>
              <a:rPr lang="en-US" sz="1600" b="1" dirty="0" err="1">
                <a:solidFill>
                  <a:srgbClr val="002060"/>
                </a:solidFill>
              </a:rPr>
              <a:t>hypoglycaemia</a:t>
            </a:r>
            <a:r>
              <a:rPr lang="en-US" sz="1600" b="1" dirty="0">
                <a:solidFill>
                  <a:srgbClr val="002060"/>
                </a:solidFill>
              </a:rPr>
              <a:t> while exercising could result in more people with T1D being physically active. Continuous </a:t>
            </a:r>
            <a:r>
              <a:rPr lang="en-US" sz="1600" b="1" dirty="0" err="1">
                <a:solidFill>
                  <a:srgbClr val="002060"/>
                </a:solidFill>
              </a:rPr>
              <a:t>multibiomarker</a:t>
            </a:r>
            <a:r>
              <a:rPr lang="en-US" sz="1600" b="1" dirty="0">
                <a:solidFill>
                  <a:srgbClr val="002060"/>
                </a:solidFill>
              </a:rPr>
              <a:t> monitoring of glucose, lactate, and ketones may help to offer more </a:t>
            </a:r>
            <a:r>
              <a:rPr lang="en-US" sz="1600" b="1" dirty="0" err="1">
                <a:solidFill>
                  <a:srgbClr val="002060"/>
                </a:solidFill>
              </a:rPr>
              <a:t>individualised</a:t>
            </a:r>
            <a:r>
              <a:rPr lang="en-US" sz="1600" b="1" dirty="0">
                <a:solidFill>
                  <a:srgbClr val="002060"/>
                </a:solidFill>
              </a:rPr>
              <a:t> treatments, certainly in conditions where there is a large </a:t>
            </a:r>
            <a:r>
              <a:rPr lang="en-US" sz="1600" b="1" dirty="0" err="1">
                <a:solidFill>
                  <a:srgbClr val="002060"/>
                </a:solidFill>
              </a:rPr>
              <a:t>interindividual</a:t>
            </a:r>
            <a:r>
              <a:rPr lang="en-US" sz="1600" b="1" dirty="0">
                <a:solidFill>
                  <a:srgbClr val="002060"/>
                </a:solidFill>
              </a:rPr>
              <a:t> variability in these parameters.</a:t>
            </a:r>
            <a:endParaRPr lang="it-IT" sz="1600" b="1" dirty="0">
              <a:solidFill>
                <a:srgbClr val="002060"/>
              </a:solidFill>
            </a:endParaRPr>
          </a:p>
        </p:txBody>
      </p:sp>
      <p:sp>
        <p:nvSpPr>
          <p:cNvPr id="10" name="Rettangolo 9"/>
          <p:cNvSpPr/>
          <p:nvPr/>
        </p:nvSpPr>
        <p:spPr>
          <a:xfrm>
            <a:off x="236552" y="4520343"/>
            <a:ext cx="11776535" cy="732508"/>
          </a:xfrm>
          <a:prstGeom prst="rect">
            <a:avLst/>
          </a:prstGeom>
          <a:solidFill>
            <a:srgbClr val="EEE9F3"/>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nSpc>
                <a:spcPct val="130000"/>
              </a:lnSpc>
            </a:pPr>
            <a:r>
              <a:rPr lang="en-US" sz="1600" b="1" dirty="0">
                <a:solidFill>
                  <a:srgbClr val="002060"/>
                </a:solidFill>
              </a:rPr>
              <a:t>Ketones did not show any change during both tests, neither during exercise nor during recovery. Lactate, but not glucose or ketone AUC, was significantly higher in CPET compared to AEX.</a:t>
            </a:r>
            <a:endParaRPr lang="it-IT" sz="1600" b="1" dirty="0">
              <a:solidFill>
                <a:srgbClr val="002060"/>
              </a:solidFill>
            </a:endParaRPr>
          </a:p>
        </p:txBody>
      </p:sp>
      <p:pic>
        <p:nvPicPr>
          <p:cNvPr id="9" name="Immagine 8"/>
          <p:cNvPicPr>
            <a:picLocks noChangeAspect="1"/>
          </p:cNvPicPr>
          <p:nvPr/>
        </p:nvPicPr>
        <p:blipFill>
          <a:blip r:embed="rId3"/>
          <a:stretch>
            <a:fillRect/>
          </a:stretch>
        </p:blipFill>
        <p:spPr>
          <a:xfrm>
            <a:off x="465188" y="958008"/>
            <a:ext cx="11266384" cy="2375287"/>
          </a:xfrm>
          <a:prstGeom prst="rect">
            <a:avLst/>
          </a:prstGeom>
          <a:solidFill>
            <a:schemeClr val="bg1"/>
          </a:solidFill>
          <a:ln w="28575">
            <a:solidFill>
              <a:srgbClr val="47669E"/>
            </a:solidFill>
          </a:ln>
          <a:effectLst>
            <a:glow rad="63500">
              <a:schemeClr val="accent1">
                <a:satMod val="175000"/>
                <a:alpha val="40000"/>
              </a:schemeClr>
            </a:glow>
            <a:outerShdw blurRad="50800" dist="38100" dir="2700000" algn="tl" rotWithShape="0">
              <a:prstClr val="black">
                <a:alpha val="40000"/>
              </a:prstClr>
            </a:outerShdw>
          </a:effectLst>
        </p:spPr>
      </p:pic>
      <p:sp>
        <p:nvSpPr>
          <p:cNvPr id="11" name="CasellaDiTesto 10"/>
          <p:cNvSpPr txBox="1"/>
          <p:nvPr/>
        </p:nvSpPr>
        <p:spPr>
          <a:xfrm>
            <a:off x="6882063" y="6529369"/>
            <a:ext cx="5205912" cy="307777"/>
          </a:xfrm>
          <a:prstGeom prst="rect">
            <a:avLst/>
          </a:prstGeom>
          <a:noFill/>
        </p:spPr>
        <p:txBody>
          <a:bodyPr wrap="none" rtlCol="0">
            <a:spAutoFit/>
          </a:bodyPr>
          <a:lstStyle/>
          <a:p>
            <a:r>
              <a:rPr lang="it-IT" sz="1400" b="1" dirty="0"/>
              <a:t>De </a:t>
            </a:r>
            <a:r>
              <a:rPr lang="it-IT" sz="1400" b="1" dirty="0" err="1"/>
              <a:t>Ridder</a:t>
            </a:r>
            <a:r>
              <a:rPr lang="it-IT" sz="1400" b="1" dirty="0"/>
              <a:t> F,…, Pozzilli P., De </a:t>
            </a:r>
            <a:r>
              <a:rPr lang="it-IT" sz="1400" b="1" dirty="0" err="1"/>
              <a:t>Block</a:t>
            </a:r>
            <a:r>
              <a:rPr lang="it-IT" sz="1400" b="1" dirty="0"/>
              <a:t> C.,</a:t>
            </a:r>
            <a:r>
              <a:rPr lang="pt-BR" sz="1400" b="1" dirty="0"/>
              <a:t> Diabetes Metab Res Rev. 2022</a:t>
            </a:r>
            <a:endParaRPr lang="it-IT" sz="1400" b="1" dirty="0"/>
          </a:p>
        </p:txBody>
      </p:sp>
    </p:spTree>
    <p:extLst>
      <p:ext uri="{BB962C8B-B14F-4D97-AF65-F5344CB8AC3E}">
        <p14:creationId xmlns:p14="http://schemas.microsoft.com/office/powerpoint/2010/main" val="352703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D8CC537C-459D-48EF-1A72-D8A1E20C5EF7}"/>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p:cNvSpPr txBox="1"/>
          <p:nvPr/>
        </p:nvSpPr>
        <p:spPr>
          <a:xfrm>
            <a:off x="449178" y="5594642"/>
            <a:ext cx="11293644" cy="646331"/>
          </a:xfrm>
          <a:prstGeom prst="rect">
            <a:avLst/>
          </a:prstGeom>
          <a:solidFill>
            <a:srgbClr val="EEE9F3"/>
          </a:solidFill>
          <a:ln w="28575">
            <a:solidFill>
              <a:srgbClr val="7A5C9A"/>
            </a:solidFill>
          </a:ln>
          <a:effectLst>
            <a:outerShdw blurRad="50800" dist="38100" dir="2700000" algn="tl" rotWithShape="0">
              <a:prstClr val="black">
                <a:alpha val="40000"/>
              </a:prstClr>
            </a:outerShdw>
          </a:effectLst>
        </p:spPr>
        <p:txBody>
          <a:bodyPr wrap="square" rtlCol="0">
            <a:spAutoFit/>
          </a:bodyPr>
          <a:lstStyle/>
          <a:p>
            <a:pPr algn="just"/>
            <a:r>
              <a:rPr lang="it-IT" b="1" dirty="0">
                <a:solidFill>
                  <a:srgbClr val="002060"/>
                </a:solidFill>
              </a:rPr>
              <a:t>Data </a:t>
            </a:r>
            <a:r>
              <a:rPr lang="it-IT" b="1" dirty="0" err="1">
                <a:solidFill>
                  <a:srgbClr val="002060"/>
                </a:solidFill>
              </a:rPr>
              <a:t>after</a:t>
            </a:r>
            <a:r>
              <a:rPr lang="it-IT" b="1" dirty="0">
                <a:solidFill>
                  <a:srgbClr val="002060"/>
                </a:solidFill>
              </a:rPr>
              <a:t> 24 </a:t>
            </a:r>
            <a:r>
              <a:rPr lang="it-IT" b="1" dirty="0" err="1">
                <a:solidFill>
                  <a:srgbClr val="002060"/>
                </a:solidFill>
              </a:rPr>
              <a:t>months</a:t>
            </a:r>
            <a:r>
              <a:rPr lang="it-IT" b="1" dirty="0">
                <a:solidFill>
                  <a:srgbClr val="002060"/>
                </a:solidFill>
              </a:rPr>
              <a:t> of </a:t>
            </a:r>
            <a:r>
              <a:rPr lang="it-IT" b="1" dirty="0" err="1">
                <a:solidFill>
                  <a:srgbClr val="002060"/>
                </a:solidFill>
              </a:rPr>
              <a:t>isCGM</a:t>
            </a:r>
            <a:r>
              <a:rPr lang="it-IT" b="1" dirty="0">
                <a:solidFill>
                  <a:srgbClr val="002060"/>
                </a:solidFill>
              </a:rPr>
              <a:t> use in T1D </a:t>
            </a:r>
            <a:r>
              <a:rPr lang="it-IT" b="1" dirty="0" err="1">
                <a:solidFill>
                  <a:srgbClr val="002060"/>
                </a:solidFill>
              </a:rPr>
              <a:t>adults</a:t>
            </a:r>
            <a:r>
              <a:rPr lang="it-IT" b="1" dirty="0">
                <a:solidFill>
                  <a:srgbClr val="002060"/>
                </a:solidFill>
              </a:rPr>
              <a:t> show a </a:t>
            </a:r>
            <a:r>
              <a:rPr lang="it-IT" b="1" dirty="0" err="1">
                <a:solidFill>
                  <a:srgbClr val="002060"/>
                </a:solidFill>
              </a:rPr>
              <a:t>sustained</a:t>
            </a:r>
            <a:r>
              <a:rPr lang="it-IT" b="1" dirty="0">
                <a:solidFill>
                  <a:srgbClr val="002060"/>
                </a:solidFill>
              </a:rPr>
              <a:t> </a:t>
            </a:r>
            <a:r>
              <a:rPr lang="it-IT" b="1" dirty="0" err="1">
                <a:solidFill>
                  <a:srgbClr val="002060"/>
                </a:solidFill>
              </a:rPr>
              <a:t>improvement</a:t>
            </a:r>
            <a:r>
              <a:rPr lang="it-IT" b="1" dirty="0">
                <a:solidFill>
                  <a:srgbClr val="002060"/>
                </a:solidFill>
              </a:rPr>
              <a:t> of severe </a:t>
            </a:r>
            <a:r>
              <a:rPr lang="it-IT" b="1" dirty="0" err="1">
                <a:solidFill>
                  <a:srgbClr val="002060"/>
                </a:solidFill>
              </a:rPr>
              <a:t>hypoglycaemia</a:t>
            </a:r>
            <a:r>
              <a:rPr lang="it-IT" b="1" dirty="0">
                <a:solidFill>
                  <a:srgbClr val="002060"/>
                </a:solidFill>
              </a:rPr>
              <a:t>, </a:t>
            </a:r>
            <a:r>
              <a:rPr lang="it-IT" b="1" dirty="0" err="1">
                <a:solidFill>
                  <a:srgbClr val="002060"/>
                </a:solidFill>
              </a:rPr>
              <a:t>hypoglycaemia</a:t>
            </a:r>
            <a:r>
              <a:rPr lang="it-IT" b="1" dirty="0">
                <a:solidFill>
                  <a:srgbClr val="002060"/>
                </a:solidFill>
              </a:rPr>
              <a:t> coma, </a:t>
            </a:r>
            <a:r>
              <a:rPr lang="it-IT" b="1" dirty="0" err="1">
                <a:solidFill>
                  <a:srgbClr val="002060"/>
                </a:solidFill>
              </a:rPr>
              <a:t>hospitalizations</a:t>
            </a:r>
            <a:r>
              <a:rPr lang="it-IT" b="1" dirty="0">
                <a:solidFill>
                  <a:srgbClr val="002060"/>
                </a:solidFill>
              </a:rPr>
              <a:t> for </a:t>
            </a:r>
            <a:r>
              <a:rPr lang="it-IT" b="1" dirty="0" err="1">
                <a:solidFill>
                  <a:srgbClr val="002060"/>
                </a:solidFill>
              </a:rPr>
              <a:t>hypoglycaemia</a:t>
            </a:r>
            <a:r>
              <a:rPr lang="it-IT" b="1" dirty="0">
                <a:solidFill>
                  <a:srgbClr val="002060"/>
                </a:solidFill>
              </a:rPr>
              <a:t>, and work </a:t>
            </a:r>
            <a:r>
              <a:rPr lang="it-IT" b="1" dirty="0" err="1">
                <a:solidFill>
                  <a:srgbClr val="002060"/>
                </a:solidFill>
              </a:rPr>
              <a:t>absenteeism,mostly</a:t>
            </a:r>
            <a:r>
              <a:rPr lang="it-IT" b="1" dirty="0">
                <a:solidFill>
                  <a:srgbClr val="002060"/>
                </a:solidFill>
              </a:rPr>
              <a:t> </a:t>
            </a:r>
            <a:r>
              <a:rPr lang="it-IT" b="1" dirty="0" err="1">
                <a:solidFill>
                  <a:srgbClr val="002060"/>
                </a:solidFill>
              </a:rPr>
              <a:t>driven</a:t>
            </a:r>
            <a:r>
              <a:rPr lang="it-IT" b="1" dirty="0">
                <a:solidFill>
                  <a:srgbClr val="002060"/>
                </a:solidFill>
              </a:rPr>
              <a:t> by </a:t>
            </a:r>
            <a:r>
              <a:rPr lang="it-IT" b="1" dirty="0" err="1">
                <a:solidFill>
                  <a:srgbClr val="002060"/>
                </a:solidFill>
              </a:rPr>
              <a:t>people</a:t>
            </a:r>
            <a:r>
              <a:rPr lang="it-IT" b="1" dirty="0">
                <a:solidFill>
                  <a:srgbClr val="002060"/>
                </a:solidFill>
              </a:rPr>
              <a:t> with IAH.</a:t>
            </a:r>
          </a:p>
        </p:txBody>
      </p:sp>
      <p:pic>
        <p:nvPicPr>
          <p:cNvPr id="12" name="Immagine 11">
            <a:extLst>
              <a:ext uri="{FF2B5EF4-FFF2-40B4-BE49-F238E27FC236}">
                <a16:creationId xmlns:a16="http://schemas.microsoft.com/office/drawing/2014/main" id="{7AAABEA9-0EC4-77BC-33A3-5424D70A275F}"/>
              </a:ext>
            </a:extLst>
          </p:cNvPr>
          <p:cNvPicPr>
            <a:picLocks noChangeAspect="1"/>
          </p:cNvPicPr>
          <p:nvPr/>
        </p:nvPicPr>
        <p:blipFill>
          <a:blip r:embed="rId3"/>
          <a:stretch>
            <a:fillRect/>
          </a:stretch>
        </p:blipFill>
        <p:spPr>
          <a:xfrm>
            <a:off x="371360" y="1543493"/>
            <a:ext cx="11449280" cy="3712786"/>
          </a:xfrm>
          <a:prstGeom prst="rect">
            <a:avLst/>
          </a:prstGeom>
          <a:ln w="28575">
            <a:solidFill>
              <a:srgbClr val="7A5C9A"/>
            </a:solidFill>
          </a:ln>
          <a:effectLst>
            <a:glow rad="101600">
              <a:schemeClr val="accent1">
                <a:satMod val="175000"/>
                <a:alpha val="40000"/>
              </a:schemeClr>
            </a:glow>
            <a:outerShdw blurRad="50800" dist="38100" dir="2700000" algn="tl" rotWithShape="0">
              <a:prstClr val="black">
                <a:alpha val="40000"/>
              </a:prstClr>
            </a:outerShdw>
          </a:effectLst>
        </p:spPr>
      </p:pic>
      <p:sp>
        <p:nvSpPr>
          <p:cNvPr id="15" name="CasellaDiTesto 14">
            <a:extLst>
              <a:ext uri="{FF2B5EF4-FFF2-40B4-BE49-F238E27FC236}">
                <a16:creationId xmlns:a16="http://schemas.microsoft.com/office/drawing/2014/main" id="{75164145-3CFC-8045-EE33-9AFADF4F30E1}"/>
              </a:ext>
            </a:extLst>
          </p:cNvPr>
          <p:cNvSpPr txBox="1"/>
          <p:nvPr/>
        </p:nvSpPr>
        <p:spPr>
          <a:xfrm>
            <a:off x="371360" y="97134"/>
            <a:ext cx="11610474" cy="1107996"/>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rtlCol="0">
            <a:spAutoFit/>
          </a:bodyPr>
          <a:lstStyle/>
          <a:p>
            <a:pPr algn="ctr"/>
            <a:r>
              <a:rPr lang="it-IT" sz="2200" b="1" dirty="0" err="1">
                <a:latin typeface="Cambria Math" panose="02040503050406030204" pitchFamily="18" charset="0"/>
                <a:ea typeface="Cambria Math" panose="02040503050406030204" pitchFamily="18" charset="0"/>
              </a:rPr>
              <a:t>Sustained</a:t>
            </a:r>
            <a:r>
              <a:rPr lang="it-IT" sz="2200" b="1" dirty="0">
                <a:latin typeface="Cambria Math" panose="02040503050406030204" pitchFamily="18" charset="0"/>
                <a:ea typeface="Cambria Math" panose="02040503050406030204" pitchFamily="18" charset="0"/>
              </a:rPr>
              <a:t> Impact of </a:t>
            </a:r>
            <a:r>
              <a:rPr lang="it-IT" sz="2200" b="1" dirty="0" err="1">
                <a:latin typeface="Cambria Math" panose="02040503050406030204" pitchFamily="18" charset="0"/>
                <a:ea typeface="Cambria Math" panose="02040503050406030204" pitchFamily="18" charset="0"/>
              </a:rPr>
              <a:t>Intermittently</a:t>
            </a:r>
            <a:r>
              <a:rPr lang="it-IT" sz="2200" b="1" dirty="0">
                <a:latin typeface="Cambria Math" panose="02040503050406030204" pitchFamily="18" charset="0"/>
                <a:ea typeface="Cambria Math" panose="02040503050406030204" pitchFamily="18" charset="0"/>
              </a:rPr>
              <a:t> </a:t>
            </a:r>
            <a:r>
              <a:rPr lang="it-IT" sz="2200" b="1" dirty="0" err="1">
                <a:latin typeface="Cambria Math" panose="02040503050406030204" pitchFamily="18" charset="0"/>
                <a:ea typeface="Cambria Math" panose="02040503050406030204" pitchFamily="18" charset="0"/>
              </a:rPr>
              <a:t>Scanned</a:t>
            </a:r>
            <a:r>
              <a:rPr lang="it-IT" sz="2200" b="1" dirty="0">
                <a:latin typeface="Cambria Math" panose="02040503050406030204" pitchFamily="18" charset="0"/>
                <a:ea typeface="Cambria Math" panose="02040503050406030204" pitchFamily="18" charset="0"/>
              </a:rPr>
              <a:t> </a:t>
            </a:r>
            <a:r>
              <a:rPr lang="it-IT" sz="2200" b="1" dirty="0" err="1">
                <a:latin typeface="Cambria Math" panose="02040503050406030204" pitchFamily="18" charset="0"/>
                <a:ea typeface="Cambria Math" panose="02040503050406030204" pitchFamily="18" charset="0"/>
              </a:rPr>
              <a:t>Continuous</a:t>
            </a:r>
            <a:r>
              <a:rPr lang="it-IT" sz="2200" b="1" dirty="0">
                <a:latin typeface="Cambria Math" panose="02040503050406030204" pitchFamily="18" charset="0"/>
                <a:ea typeface="Cambria Math" panose="02040503050406030204" pitchFamily="18" charset="0"/>
              </a:rPr>
              <a:t> </a:t>
            </a:r>
            <a:r>
              <a:rPr lang="it-IT" sz="2200" b="1" dirty="0" err="1">
                <a:latin typeface="Cambria Math" panose="02040503050406030204" pitchFamily="18" charset="0"/>
                <a:ea typeface="Cambria Math" panose="02040503050406030204" pitchFamily="18" charset="0"/>
              </a:rPr>
              <a:t>Glucose</a:t>
            </a:r>
            <a:r>
              <a:rPr lang="it-IT" sz="2200" b="1" dirty="0">
                <a:latin typeface="Cambria Math" panose="02040503050406030204" pitchFamily="18" charset="0"/>
                <a:ea typeface="Cambria Math" panose="02040503050406030204" pitchFamily="18" charset="0"/>
              </a:rPr>
              <a:t> Monitoring on Treatment </a:t>
            </a:r>
            <a:r>
              <a:rPr lang="it-IT" sz="2200" b="1" dirty="0" err="1">
                <a:latin typeface="Cambria Math" panose="02040503050406030204" pitchFamily="18" charset="0"/>
                <a:ea typeface="Cambria Math" panose="02040503050406030204" pitchFamily="18" charset="0"/>
              </a:rPr>
              <a:t>Satisfaction</a:t>
            </a:r>
            <a:r>
              <a:rPr lang="it-IT" sz="2200" b="1" dirty="0">
                <a:latin typeface="Cambria Math" panose="02040503050406030204" pitchFamily="18" charset="0"/>
                <a:ea typeface="Cambria Math" panose="02040503050406030204" pitchFamily="18" charset="0"/>
              </a:rPr>
              <a:t> and Severe </a:t>
            </a:r>
            <a:r>
              <a:rPr lang="it-IT" sz="2200" b="1" dirty="0" err="1">
                <a:latin typeface="Cambria Math" panose="02040503050406030204" pitchFamily="18" charset="0"/>
                <a:ea typeface="Cambria Math" panose="02040503050406030204" pitchFamily="18" charset="0"/>
              </a:rPr>
              <a:t>Hypoglycaemia</a:t>
            </a:r>
            <a:r>
              <a:rPr lang="it-IT" sz="2200" b="1" dirty="0">
                <a:latin typeface="Cambria Math" panose="02040503050406030204" pitchFamily="18" charset="0"/>
                <a:ea typeface="Cambria Math" panose="02040503050406030204" pitchFamily="18" charset="0"/>
              </a:rPr>
              <a:t> in </a:t>
            </a:r>
            <a:r>
              <a:rPr lang="it-IT" sz="2200" b="1" dirty="0" err="1">
                <a:latin typeface="Cambria Math" panose="02040503050406030204" pitchFamily="18" charset="0"/>
                <a:ea typeface="Cambria Math" panose="02040503050406030204" pitchFamily="18" charset="0"/>
              </a:rPr>
              <a:t>Adults</a:t>
            </a:r>
            <a:r>
              <a:rPr lang="it-IT" sz="2200" b="1" dirty="0">
                <a:latin typeface="Cambria Math" panose="02040503050406030204" pitchFamily="18" charset="0"/>
                <a:ea typeface="Cambria Math" panose="02040503050406030204" pitchFamily="18" charset="0"/>
              </a:rPr>
              <a:t> with </a:t>
            </a:r>
            <a:r>
              <a:rPr lang="it-IT" sz="2200" b="1" dirty="0" err="1">
                <a:latin typeface="Cambria Math" panose="02040503050406030204" pitchFamily="18" charset="0"/>
                <a:ea typeface="Cambria Math" panose="02040503050406030204" pitchFamily="18" charset="0"/>
              </a:rPr>
              <a:t>Type</a:t>
            </a:r>
            <a:r>
              <a:rPr lang="it-IT" sz="2200" b="1" dirty="0">
                <a:latin typeface="Cambria Math" panose="02040503050406030204" pitchFamily="18" charset="0"/>
                <a:ea typeface="Cambria Math" panose="02040503050406030204" pitchFamily="18" charset="0"/>
              </a:rPr>
              <a:t> 1 </a:t>
            </a:r>
            <a:r>
              <a:rPr lang="it-IT" sz="2200" b="1" dirty="0" err="1">
                <a:latin typeface="Cambria Math" panose="02040503050406030204" pitchFamily="18" charset="0"/>
                <a:ea typeface="Cambria Math" panose="02040503050406030204" pitchFamily="18" charset="0"/>
              </a:rPr>
              <a:t>Diabetes</a:t>
            </a:r>
            <a:r>
              <a:rPr lang="it-IT" sz="2200" b="1" dirty="0">
                <a:latin typeface="Cambria Math" panose="02040503050406030204" pitchFamily="18" charset="0"/>
                <a:ea typeface="Cambria Math" panose="02040503050406030204" pitchFamily="18" charset="0"/>
              </a:rPr>
              <a:t> (FUTURE): An Analysis in People with </a:t>
            </a:r>
            <a:r>
              <a:rPr lang="it-IT" sz="2200" b="1" dirty="0" err="1">
                <a:latin typeface="Cambria Math" panose="02040503050406030204" pitchFamily="18" charset="0"/>
                <a:ea typeface="Cambria Math" panose="02040503050406030204" pitchFamily="18" charset="0"/>
              </a:rPr>
              <a:t>Normal</a:t>
            </a:r>
            <a:r>
              <a:rPr lang="it-IT" sz="2200" b="1" dirty="0">
                <a:latin typeface="Cambria Math" panose="02040503050406030204" pitchFamily="18" charset="0"/>
                <a:ea typeface="Cambria Math" panose="02040503050406030204" pitchFamily="18" charset="0"/>
              </a:rPr>
              <a:t> and </a:t>
            </a:r>
            <a:r>
              <a:rPr lang="it-IT" sz="2200" b="1" dirty="0" err="1">
                <a:latin typeface="Cambria Math" panose="02040503050406030204" pitchFamily="18" charset="0"/>
                <a:ea typeface="Cambria Math" panose="02040503050406030204" pitchFamily="18" charset="0"/>
              </a:rPr>
              <a:t>Impaired</a:t>
            </a:r>
            <a:r>
              <a:rPr lang="it-IT" sz="2200" b="1" dirty="0">
                <a:latin typeface="Cambria Math" panose="02040503050406030204" pitchFamily="18" charset="0"/>
                <a:ea typeface="Cambria Math" panose="02040503050406030204" pitchFamily="18" charset="0"/>
              </a:rPr>
              <a:t> </a:t>
            </a:r>
            <a:r>
              <a:rPr lang="it-IT" sz="2200" b="1" dirty="0" err="1">
                <a:latin typeface="Cambria Math" panose="02040503050406030204" pitchFamily="18" charset="0"/>
                <a:ea typeface="Cambria Math" panose="02040503050406030204" pitchFamily="18" charset="0"/>
              </a:rPr>
              <a:t>Awarness</a:t>
            </a:r>
            <a:r>
              <a:rPr lang="it-IT" sz="2200" b="1" dirty="0">
                <a:latin typeface="Cambria Math" panose="02040503050406030204" pitchFamily="18" charset="0"/>
                <a:ea typeface="Cambria Math" panose="02040503050406030204" pitchFamily="18" charset="0"/>
              </a:rPr>
              <a:t> of </a:t>
            </a:r>
            <a:r>
              <a:rPr lang="it-IT" sz="2200" b="1" dirty="0" err="1">
                <a:latin typeface="Cambria Math" panose="02040503050406030204" pitchFamily="18" charset="0"/>
                <a:ea typeface="Cambria Math" panose="02040503050406030204" pitchFamily="18" charset="0"/>
              </a:rPr>
              <a:t>Hypoglycaemia</a:t>
            </a:r>
            <a:endParaRPr lang="it-IT" sz="2200" b="1" dirty="0">
              <a:latin typeface="Cambria Math" panose="02040503050406030204" pitchFamily="18" charset="0"/>
              <a:ea typeface="Cambria Math" panose="02040503050406030204" pitchFamily="18" charset="0"/>
            </a:endParaRPr>
          </a:p>
        </p:txBody>
      </p:sp>
      <p:sp>
        <p:nvSpPr>
          <p:cNvPr id="16" name="CasellaDiTesto 15">
            <a:extLst>
              <a:ext uri="{FF2B5EF4-FFF2-40B4-BE49-F238E27FC236}">
                <a16:creationId xmlns:a16="http://schemas.microsoft.com/office/drawing/2014/main" id="{30282E11-B677-8E28-4746-E22DAB5757C9}"/>
              </a:ext>
            </a:extLst>
          </p:cNvPr>
          <p:cNvSpPr txBox="1"/>
          <p:nvPr/>
        </p:nvSpPr>
        <p:spPr>
          <a:xfrm>
            <a:off x="8605056" y="6550223"/>
            <a:ext cx="3586944" cy="307777"/>
          </a:xfrm>
          <a:prstGeom prst="rect">
            <a:avLst/>
          </a:prstGeom>
          <a:noFill/>
        </p:spPr>
        <p:txBody>
          <a:bodyPr wrap="none" rtlCol="0">
            <a:spAutoFit/>
          </a:bodyPr>
          <a:lstStyle/>
          <a:p>
            <a:r>
              <a:rPr lang="it-IT" sz="1400" b="1" dirty="0" err="1"/>
              <a:t>Charleer</a:t>
            </a:r>
            <a:r>
              <a:rPr lang="it-IT" sz="1400" b="1" dirty="0"/>
              <a:t> S. et al., </a:t>
            </a:r>
            <a:r>
              <a:rPr lang="it-IT" sz="1400" b="1" i="0" dirty="0">
                <a:effectLst/>
                <a:latin typeface="Arial" panose="020B0604020202020204" pitchFamily="34" charset="0"/>
              </a:rPr>
              <a:t> </a:t>
            </a:r>
            <a:r>
              <a:rPr lang="it-IT" sz="1400" b="1" i="0" dirty="0" err="1">
                <a:effectLst/>
              </a:rPr>
              <a:t>Diabetes</a:t>
            </a:r>
            <a:r>
              <a:rPr lang="it-IT" sz="1400" b="1" i="0" dirty="0">
                <a:effectLst/>
              </a:rPr>
              <a:t> </a:t>
            </a:r>
            <a:r>
              <a:rPr lang="it-IT" sz="1400" b="1" i="0" dirty="0" err="1">
                <a:effectLst/>
              </a:rPr>
              <a:t>Technol</a:t>
            </a:r>
            <a:r>
              <a:rPr lang="it-IT" sz="1400" b="1" i="0" dirty="0">
                <a:effectLst/>
              </a:rPr>
              <a:t> </a:t>
            </a:r>
            <a:r>
              <a:rPr lang="it-IT" sz="1400" b="1" i="0" dirty="0" err="1">
                <a:effectLst/>
              </a:rPr>
              <a:t>Ther</a:t>
            </a:r>
            <a:r>
              <a:rPr lang="it-IT" sz="1400" b="1" i="0" dirty="0">
                <a:effectLst/>
              </a:rPr>
              <a:t> 2023</a:t>
            </a:r>
            <a:endParaRPr lang="it-IT" sz="1400" b="1" dirty="0"/>
          </a:p>
        </p:txBody>
      </p:sp>
    </p:spTree>
    <p:extLst>
      <p:ext uri="{BB962C8B-B14F-4D97-AF65-F5344CB8AC3E}">
        <p14:creationId xmlns:p14="http://schemas.microsoft.com/office/powerpoint/2010/main" val="59167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FF06F42-C5C2-FBF3-6EB6-CAD287E26175}"/>
              </a:ext>
            </a:extLst>
          </p:cNvPr>
          <p:cNvPicPr>
            <a:picLocks noChangeAspect="1"/>
          </p:cNvPicPr>
          <p:nvPr/>
        </p:nvPicPr>
        <p:blipFill>
          <a:blip r:embed="rId2"/>
          <a:stretch>
            <a:fillRect/>
          </a:stretch>
        </p:blipFill>
        <p:spPr>
          <a:xfrm>
            <a:off x="3047" y="0"/>
            <a:ext cx="12185905" cy="6858000"/>
          </a:xfrm>
          <a:prstGeom prst="rect">
            <a:avLst/>
          </a:prstGeom>
        </p:spPr>
      </p:pic>
      <p:sp>
        <p:nvSpPr>
          <p:cNvPr id="3" name="Rettangolo 2"/>
          <p:cNvSpPr/>
          <p:nvPr/>
        </p:nvSpPr>
        <p:spPr>
          <a:xfrm>
            <a:off x="8515137" y="4049640"/>
            <a:ext cx="3450199" cy="2223814"/>
          </a:xfrm>
          <a:prstGeom prst="rect">
            <a:avLst/>
          </a:prstGeom>
          <a:solidFill>
            <a:srgbClr val="E2E9F6"/>
          </a:solidFill>
          <a:ln w="28575">
            <a:solidFill>
              <a:schemeClr val="accent5">
                <a:lumMod val="50000"/>
              </a:schemeClr>
            </a:solidFill>
          </a:ln>
          <a:effectLst>
            <a:glow rad="76200">
              <a:srgbClr val="008080">
                <a:alpha val="6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More advanced technologies and artificial intelligence in diabetes help patients maintain better glycemia by eliminating various factors affecting postprandial glycemia.</a:t>
            </a:r>
            <a:endParaRPr lang="it-IT" b="1" dirty="0">
              <a:solidFill>
                <a:srgbClr val="002060"/>
              </a:solidFill>
            </a:endParaRPr>
          </a:p>
        </p:txBody>
      </p:sp>
      <p:sp>
        <p:nvSpPr>
          <p:cNvPr id="6" name="Rettangolo 5"/>
          <p:cNvSpPr/>
          <p:nvPr/>
        </p:nvSpPr>
        <p:spPr>
          <a:xfrm>
            <a:off x="9553070" y="6517565"/>
            <a:ext cx="2555851" cy="307777"/>
          </a:xfrm>
          <a:prstGeom prst="rect">
            <a:avLst/>
          </a:prstGeom>
        </p:spPr>
        <p:txBody>
          <a:bodyPr wrap="square">
            <a:spAutoFit/>
          </a:bodyPr>
          <a:lstStyle/>
          <a:p>
            <a:pPr algn="r"/>
            <a:r>
              <a:rPr lang="it-IT" sz="1400" b="1" dirty="0" err="1"/>
              <a:t>Lejk</a:t>
            </a:r>
            <a:r>
              <a:rPr lang="it-IT" sz="1400" b="1" dirty="0"/>
              <a:t> A. et al., Children 2024</a:t>
            </a:r>
          </a:p>
        </p:txBody>
      </p:sp>
      <p:sp>
        <p:nvSpPr>
          <p:cNvPr id="20" name="Rettangolo 19">
            <a:extLst>
              <a:ext uri="{FF2B5EF4-FFF2-40B4-BE49-F238E27FC236}">
                <a16:creationId xmlns:a16="http://schemas.microsoft.com/office/drawing/2014/main" id="{BD6E8531-EB81-2145-198B-D9A950C6E0A7}"/>
              </a:ext>
            </a:extLst>
          </p:cNvPr>
          <p:cNvSpPr/>
          <p:nvPr/>
        </p:nvSpPr>
        <p:spPr>
          <a:xfrm>
            <a:off x="8515136" y="2056551"/>
            <a:ext cx="3450199" cy="1503617"/>
          </a:xfrm>
          <a:prstGeom prst="rect">
            <a:avLst/>
          </a:prstGeom>
          <a:solidFill>
            <a:srgbClr val="E2E9F6"/>
          </a:solidFill>
          <a:ln w="28575">
            <a:solidFill>
              <a:schemeClr val="accent5">
                <a:lumMod val="50000"/>
              </a:schemeClr>
            </a:solidFill>
          </a:ln>
          <a:effectLst>
            <a:glow rad="76200">
              <a:srgbClr val="008080">
                <a:alpha val="6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Any integration between the insulin pump and CGM was associated with better glycaemic control. </a:t>
            </a:r>
            <a:endParaRPr lang="it-IT" b="1" dirty="0">
              <a:solidFill>
                <a:srgbClr val="002060"/>
              </a:solidFill>
            </a:endParaRPr>
          </a:p>
        </p:txBody>
      </p:sp>
      <p:sp>
        <p:nvSpPr>
          <p:cNvPr id="22" name="CasellaDiTesto 21">
            <a:extLst>
              <a:ext uri="{FF2B5EF4-FFF2-40B4-BE49-F238E27FC236}">
                <a16:creationId xmlns:a16="http://schemas.microsoft.com/office/drawing/2014/main" id="{F13B3437-AC02-BBF2-4019-490BE784127A}"/>
              </a:ext>
            </a:extLst>
          </p:cNvPr>
          <p:cNvSpPr txBox="1"/>
          <p:nvPr/>
        </p:nvSpPr>
        <p:spPr>
          <a:xfrm>
            <a:off x="8323207" y="288321"/>
            <a:ext cx="3761864" cy="1015663"/>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a:spAutoFit/>
          </a:bodyPr>
          <a:lstStyle/>
          <a:p>
            <a:pPr algn="ctr"/>
            <a:r>
              <a:rPr lang="en-GB" sz="2000" b="1" dirty="0">
                <a:latin typeface="Cambria Math" panose="02040503050406030204" pitchFamily="18" charset="0"/>
                <a:ea typeface="Cambria Math" panose="02040503050406030204" pitchFamily="18" charset="0"/>
              </a:rPr>
              <a:t>Comparison of Metabolic Control in Children and Adolescents Treated with Insulin Pumps</a:t>
            </a:r>
            <a:endParaRPr lang="it-IT" sz="2000" b="1" dirty="0">
              <a:latin typeface="Cambria Math" panose="02040503050406030204" pitchFamily="18" charset="0"/>
              <a:ea typeface="Cambria Math" panose="02040503050406030204" pitchFamily="18" charset="0"/>
            </a:endParaRPr>
          </a:p>
        </p:txBody>
      </p:sp>
      <p:pic>
        <p:nvPicPr>
          <p:cNvPr id="24" name="Immagine 23">
            <a:extLst>
              <a:ext uri="{FF2B5EF4-FFF2-40B4-BE49-F238E27FC236}">
                <a16:creationId xmlns:a16="http://schemas.microsoft.com/office/drawing/2014/main" id="{B102142E-8347-49C1-1279-4A3DAAA97343}"/>
              </a:ext>
            </a:extLst>
          </p:cNvPr>
          <p:cNvPicPr>
            <a:picLocks noChangeAspect="1"/>
          </p:cNvPicPr>
          <p:nvPr/>
        </p:nvPicPr>
        <p:blipFill>
          <a:blip r:embed="rId3"/>
          <a:stretch>
            <a:fillRect/>
          </a:stretch>
        </p:blipFill>
        <p:spPr>
          <a:xfrm>
            <a:off x="40722" y="44329"/>
            <a:ext cx="8370533" cy="6840305"/>
          </a:xfrm>
          <a:prstGeom prst="rect">
            <a:avLst/>
          </a:prstGeom>
        </p:spPr>
      </p:pic>
    </p:spTree>
    <p:extLst>
      <p:ext uri="{BB962C8B-B14F-4D97-AF65-F5344CB8AC3E}">
        <p14:creationId xmlns:p14="http://schemas.microsoft.com/office/powerpoint/2010/main" val="62964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B21E0964-726B-CC14-6CB5-7892DC572D34}"/>
              </a:ext>
            </a:extLst>
          </p:cNvPr>
          <p:cNvPicPr>
            <a:picLocks noChangeAspect="1"/>
          </p:cNvPicPr>
          <p:nvPr/>
        </p:nvPicPr>
        <p:blipFill>
          <a:blip r:embed="rId2"/>
          <a:stretch>
            <a:fillRect/>
          </a:stretch>
        </p:blipFill>
        <p:spPr>
          <a:xfrm>
            <a:off x="0" y="0"/>
            <a:ext cx="12192000" cy="6857999"/>
          </a:xfrm>
          <a:prstGeom prst="rect">
            <a:avLst/>
          </a:prstGeom>
        </p:spPr>
      </p:pic>
      <p:pic>
        <p:nvPicPr>
          <p:cNvPr id="6" name="Immagine 5">
            <a:extLst>
              <a:ext uri="{FF2B5EF4-FFF2-40B4-BE49-F238E27FC236}">
                <a16:creationId xmlns:a16="http://schemas.microsoft.com/office/drawing/2014/main" id="{41D296A7-AAF7-7367-3A99-46757F6D5C7E}"/>
              </a:ext>
            </a:extLst>
          </p:cNvPr>
          <p:cNvPicPr>
            <a:picLocks noChangeAspect="1"/>
          </p:cNvPicPr>
          <p:nvPr/>
        </p:nvPicPr>
        <p:blipFill>
          <a:blip r:embed="rId3"/>
          <a:stretch>
            <a:fillRect/>
          </a:stretch>
        </p:blipFill>
        <p:spPr>
          <a:xfrm>
            <a:off x="216568" y="247754"/>
            <a:ext cx="7376799" cy="6153046"/>
          </a:xfrm>
          <a:prstGeom prst="rect">
            <a:avLst/>
          </a:prstGeom>
          <a:solidFill>
            <a:schemeClr val="bg2"/>
          </a:solidFill>
          <a:ln w="28575">
            <a:solidFill>
              <a:srgbClr val="A20000"/>
            </a:solidFill>
          </a:ln>
          <a:effectLst>
            <a:glow rad="101600">
              <a:srgbClr val="A05690">
                <a:alpha val="60000"/>
              </a:srgbClr>
            </a:glow>
            <a:outerShdw blurRad="50800" dist="38100" dir="2700000" algn="tl" rotWithShape="0">
              <a:prstClr val="black">
                <a:alpha val="40000"/>
              </a:prstClr>
            </a:outerShdw>
          </a:effectLst>
        </p:spPr>
      </p:pic>
      <p:sp>
        <p:nvSpPr>
          <p:cNvPr id="8" name="CasellaDiTesto 7">
            <a:extLst>
              <a:ext uri="{FF2B5EF4-FFF2-40B4-BE49-F238E27FC236}">
                <a16:creationId xmlns:a16="http://schemas.microsoft.com/office/drawing/2014/main" id="{FB13B6EB-F5C9-90C5-8CBF-7E9C527F044E}"/>
              </a:ext>
            </a:extLst>
          </p:cNvPr>
          <p:cNvSpPr txBox="1"/>
          <p:nvPr/>
        </p:nvSpPr>
        <p:spPr>
          <a:xfrm>
            <a:off x="7848601" y="247754"/>
            <a:ext cx="4126831" cy="2247090"/>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a:spAutoFit/>
          </a:bodyPr>
          <a:lstStyle/>
          <a:p>
            <a:pPr algn="ctr">
              <a:lnSpc>
                <a:spcPct val="130000"/>
              </a:lnSpc>
            </a:pPr>
            <a:r>
              <a:rPr lang="en-GB" sz="2200" b="1" dirty="0">
                <a:latin typeface="Cambria Math" panose="02040503050406030204" pitchFamily="18" charset="0"/>
                <a:ea typeface="Cambria Math" panose="02040503050406030204" pitchFamily="18" charset="0"/>
              </a:rPr>
              <a:t>Effect of switching from intermittently scanned to real-time CGM in adults with T1D: </a:t>
            </a:r>
          </a:p>
          <a:p>
            <a:pPr algn="ctr">
              <a:lnSpc>
                <a:spcPct val="130000"/>
              </a:lnSpc>
            </a:pPr>
            <a:r>
              <a:rPr lang="en-GB" sz="2200" b="1" dirty="0">
                <a:latin typeface="Cambria Math" panose="02040503050406030204" pitchFamily="18" charset="0"/>
                <a:ea typeface="Cambria Math" panose="02040503050406030204" pitchFamily="18" charset="0"/>
              </a:rPr>
              <a:t>24-month results from the randomised ALERTT1 trial</a:t>
            </a:r>
            <a:endParaRPr lang="it-IT" sz="2200" b="1" dirty="0">
              <a:latin typeface="Cambria Math" panose="02040503050406030204" pitchFamily="18" charset="0"/>
              <a:ea typeface="Cambria Math" panose="02040503050406030204" pitchFamily="18" charset="0"/>
            </a:endParaRPr>
          </a:p>
        </p:txBody>
      </p:sp>
      <p:sp>
        <p:nvSpPr>
          <p:cNvPr id="10" name="CasellaDiTesto 9">
            <a:extLst>
              <a:ext uri="{FF2B5EF4-FFF2-40B4-BE49-F238E27FC236}">
                <a16:creationId xmlns:a16="http://schemas.microsoft.com/office/drawing/2014/main" id="{28908EF2-65F4-1CC1-4B5D-4A0237C30CB4}"/>
              </a:ext>
            </a:extLst>
          </p:cNvPr>
          <p:cNvSpPr txBox="1"/>
          <p:nvPr/>
        </p:nvSpPr>
        <p:spPr>
          <a:xfrm>
            <a:off x="8121317" y="2940977"/>
            <a:ext cx="3581398" cy="3260893"/>
          </a:xfrm>
          <a:prstGeom prst="rect">
            <a:avLst/>
          </a:prstGeom>
          <a:solidFill>
            <a:schemeClr val="bg1">
              <a:lumMod val="95000"/>
            </a:schemeClr>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sz="2000" b="1" dirty="0">
                <a:solidFill>
                  <a:srgbClr val="002060"/>
                </a:solidFill>
              </a:rPr>
              <a:t>Glycaemic control and hypoglycaemia worry improved significantly up to 24 months after switching from </a:t>
            </a:r>
            <a:r>
              <a:rPr lang="en-GB" sz="2000" b="1" dirty="0" err="1">
                <a:solidFill>
                  <a:srgbClr val="002060"/>
                </a:solidFill>
              </a:rPr>
              <a:t>isCGM</a:t>
            </a:r>
            <a:r>
              <a:rPr lang="en-GB" sz="2000" b="1" dirty="0">
                <a:solidFill>
                  <a:srgbClr val="002060"/>
                </a:solidFill>
              </a:rPr>
              <a:t> without alerts to </a:t>
            </a:r>
            <a:r>
              <a:rPr lang="en-GB" sz="2000" b="1" dirty="0" err="1">
                <a:solidFill>
                  <a:srgbClr val="002060"/>
                </a:solidFill>
              </a:rPr>
              <a:t>rtCGM</a:t>
            </a:r>
            <a:r>
              <a:rPr lang="en-GB" sz="2000" b="1" dirty="0">
                <a:solidFill>
                  <a:srgbClr val="002060"/>
                </a:solidFill>
              </a:rPr>
              <a:t> with alerts, supporting the use of </a:t>
            </a:r>
            <a:r>
              <a:rPr lang="en-GB" sz="2000" b="1" dirty="0" err="1">
                <a:solidFill>
                  <a:srgbClr val="002060"/>
                </a:solidFill>
              </a:rPr>
              <a:t>rtCGM</a:t>
            </a:r>
            <a:r>
              <a:rPr lang="en-GB" sz="2000" b="1" dirty="0">
                <a:solidFill>
                  <a:srgbClr val="002060"/>
                </a:solidFill>
              </a:rPr>
              <a:t> in the care of adults with type 1 diabetes.</a:t>
            </a:r>
            <a:endParaRPr lang="it-IT" sz="2000" b="1" dirty="0">
              <a:solidFill>
                <a:srgbClr val="002060"/>
              </a:solidFill>
            </a:endParaRPr>
          </a:p>
        </p:txBody>
      </p:sp>
      <p:sp>
        <p:nvSpPr>
          <p:cNvPr id="12" name="CasellaDiTesto 11">
            <a:extLst>
              <a:ext uri="{FF2B5EF4-FFF2-40B4-BE49-F238E27FC236}">
                <a16:creationId xmlns:a16="http://schemas.microsoft.com/office/drawing/2014/main" id="{CF8CD58C-691D-CB60-A055-439FE9630748}"/>
              </a:ext>
            </a:extLst>
          </p:cNvPr>
          <p:cNvSpPr txBox="1"/>
          <p:nvPr/>
        </p:nvSpPr>
        <p:spPr>
          <a:xfrm>
            <a:off x="5601702" y="6506146"/>
            <a:ext cx="6530138" cy="307777"/>
          </a:xfrm>
          <a:prstGeom prst="rect">
            <a:avLst/>
          </a:prstGeom>
          <a:noFill/>
        </p:spPr>
        <p:txBody>
          <a:bodyPr wrap="square">
            <a:spAutoFit/>
          </a:bodyPr>
          <a:lstStyle/>
          <a:p>
            <a:pPr algn="r"/>
            <a:r>
              <a:rPr lang="it-IT" sz="1400" b="1" dirty="0"/>
              <a:t>Visser MM,…, Gillard P., Lancet </a:t>
            </a:r>
            <a:r>
              <a:rPr lang="it-IT" sz="1400" b="1" dirty="0" err="1"/>
              <a:t>Diabetes</a:t>
            </a:r>
            <a:r>
              <a:rPr lang="it-IT" sz="1400" b="1" dirty="0"/>
              <a:t> </a:t>
            </a:r>
            <a:r>
              <a:rPr lang="it-IT" sz="1400" b="1" dirty="0" err="1"/>
              <a:t>Endocrinol</a:t>
            </a:r>
            <a:r>
              <a:rPr lang="it-IT" sz="1400" b="1" dirty="0"/>
              <a:t> 2023</a:t>
            </a:r>
          </a:p>
        </p:txBody>
      </p:sp>
    </p:spTree>
    <p:extLst>
      <p:ext uri="{BB962C8B-B14F-4D97-AF65-F5344CB8AC3E}">
        <p14:creationId xmlns:p14="http://schemas.microsoft.com/office/powerpoint/2010/main" val="3138737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36C6F64-4B26-6039-DC0C-36FA0D3D0E40}"/>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a:extLst>
              <a:ext uri="{FF2B5EF4-FFF2-40B4-BE49-F238E27FC236}">
                <a16:creationId xmlns:a16="http://schemas.microsoft.com/office/drawing/2014/main" id="{92BB07F2-BC8F-FD15-DD0D-85E05CCD9DB3}"/>
              </a:ext>
            </a:extLst>
          </p:cNvPr>
          <p:cNvSpPr txBox="1"/>
          <p:nvPr/>
        </p:nvSpPr>
        <p:spPr>
          <a:xfrm>
            <a:off x="331733" y="5271611"/>
            <a:ext cx="11550252" cy="1143518"/>
          </a:xfrm>
          <a:prstGeom prst="rect">
            <a:avLst/>
          </a:prstGeom>
          <a:solidFill>
            <a:srgbClr val="DEE3EA"/>
          </a:solidFill>
          <a:ln w="19050">
            <a:solidFill>
              <a:srgbClr val="9E0000"/>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These findings show that the </a:t>
            </a:r>
            <a:r>
              <a:rPr lang="en-GB" b="1" dirty="0" err="1">
                <a:solidFill>
                  <a:srgbClr val="002060"/>
                </a:solidFill>
              </a:rPr>
              <a:t>MiniMed</a:t>
            </a:r>
            <a:r>
              <a:rPr lang="en-GB" b="1" dirty="0">
                <a:solidFill>
                  <a:srgbClr val="002060"/>
                </a:solidFill>
              </a:rPr>
              <a:t> AHCL system is safe and allows for achievement of recommended glycaemic targets in adolescents and adults with T1D. Adjustments in target and AIT settings may further optimize glycaemia and improve user experience.</a:t>
            </a:r>
            <a:endParaRPr lang="it-IT" b="1" dirty="0">
              <a:solidFill>
                <a:srgbClr val="002060"/>
              </a:solidFill>
            </a:endParaRPr>
          </a:p>
        </p:txBody>
      </p:sp>
      <p:sp>
        <p:nvSpPr>
          <p:cNvPr id="12" name="CasellaDiTesto 11">
            <a:extLst>
              <a:ext uri="{FF2B5EF4-FFF2-40B4-BE49-F238E27FC236}">
                <a16:creationId xmlns:a16="http://schemas.microsoft.com/office/drawing/2014/main" id="{8297F0B3-B4CB-258C-2B4F-0FB26DE09BAC}"/>
              </a:ext>
            </a:extLst>
          </p:cNvPr>
          <p:cNvSpPr txBox="1"/>
          <p:nvPr/>
        </p:nvSpPr>
        <p:spPr>
          <a:xfrm>
            <a:off x="400049" y="77688"/>
            <a:ext cx="11391900" cy="769441"/>
          </a:xfrm>
          <a:prstGeom prst="rect">
            <a:avLst/>
          </a:prstGeom>
          <a:solidFill>
            <a:schemeClr val="bg1"/>
          </a:solidFill>
          <a:ln w="28575">
            <a:solidFill>
              <a:srgbClr val="9E0000"/>
            </a:solidFill>
          </a:ln>
          <a:effectLst>
            <a:outerShdw blurRad="50800" dist="38100" dir="2700000" algn="tl" rotWithShape="0">
              <a:prstClr val="black">
                <a:alpha val="40000"/>
              </a:prstClr>
            </a:outerShdw>
          </a:effectLst>
        </p:spPr>
        <p:txBody>
          <a:bodyPr wrap="square">
            <a:spAutoFit/>
          </a:bodyPr>
          <a:lstStyle/>
          <a:p>
            <a:pPr algn="ctr"/>
            <a:r>
              <a:rPr lang="en-GB" sz="2200" b="1" dirty="0">
                <a:latin typeface="Cambria Math" panose="02040503050406030204" pitchFamily="18" charset="0"/>
                <a:ea typeface="Cambria Math" panose="02040503050406030204" pitchFamily="18" charset="0"/>
              </a:rPr>
              <a:t>Safety and </a:t>
            </a:r>
            <a:r>
              <a:rPr lang="en-GB" sz="2200" b="1" dirty="0" err="1">
                <a:latin typeface="Cambria Math" panose="02040503050406030204" pitchFamily="18" charset="0"/>
                <a:ea typeface="Cambria Math" panose="02040503050406030204" pitchFamily="18" charset="0"/>
              </a:rPr>
              <a:t>Glycemic</a:t>
            </a:r>
            <a:r>
              <a:rPr lang="en-GB" sz="2200" b="1" dirty="0">
                <a:latin typeface="Cambria Math" panose="02040503050406030204" pitchFamily="18" charset="0"/>
                <a:ea typeface="Cambria Math" panose="02040503050406030204" pitchFamily="18" charset="0"/>
              </a:rPr>
              <a:t> Outcomes During the </a:t>
            </a:r>
            <a:r>
              <a:rPr lang="en-GB" sz="2200" b="1" dirty="0" err="1">
                <a:latin typeface="Cambria Math" panose="02040503050406030204" pitchFamily="18" charset="0"/>
                <a:ea typeface="Cambria Math" panose="02040503050406030204" pitchFamily="18" charset="0"/>
              </a:rPr>
              <a:t>MiniMed</a:t>
            </a:r>
            <a:r>
              <a:rPr lang="en-GB" sz="2200" b="1" dirty="0">
                <a:latin typeface="Cambria Math" panose="02040503050406030204" pitchFamily="18" charset="0"/>
                <a:ea typeface="Cambria Math" panose="02040503050406030204" pitchFamily="18" charset="0"/>
              </a:rPr>
              <a:t> Advanced Hybrid Closed-Loop System Pivotal Trial in Adolescents and Adults with T1D</a:t>
            </a:r>
            <a:endParaRPr lang="it-IT" sz="2200" b="1" dirty="0">
              <a:latin typeface="Cambria Math" panose="02040503050406030204" pitchFamily="18" charset="0"/>
              <a:ea typeface="Cambria Math" panose="02040503050406030204" pitchFamily="18" charset="0"/>
            </a:endParaRPr>
          </a:p>
        </p:txBody>
      </p:sp>
      <p:pic>
        <p:nvPicPr>
          <p:cNvPr id="13" name="Immagine 12">
            <a:extLst>
              <a:ext uri="{FF2B5EF4-FFF2-40B4-BE49-F238E27FC236}">
                <a16:creationId xmlns:a16="http://schemas.microsoft.com/office/drawing/2014/main" id="{D42FA0DB-4D0E-FFBE-9F52-3901CE180A9E}"/>
              </a:ext>
            </a:extLst>
          </p:cNvPr>
          <p:cNvPicPr>
            <a:picLocks noChangeAspect="1"/>
          </p:cNvPicPr>
          <p:nvPr/>
        </p:nvPicPr>
        <p:blipFill>
          <a:blip r:embed="rId3"/>
          <a:stretch>
            <a:fillRect/>
          </a:stretch>
        </p:blipFill>
        <p:spPr>
          <a:xfrm>
            <a:off x="331732" y="1130766"/>
            <a:ext cx="11528535" cy="3981033"/>
          </a:xfrm>
          <a:prstGeom prst="rect">
            <a:avLst/>
          </a:prstGeom>
          <a:solidFill>
            <a:schemeClr val="bg1"/>
          </a:solidFill>
          <a:ln w="28575">
            <a:solidFill>
              <a:srgbClr val="000099"/>
            </a:solidFill>
          </a:ln>
          <a:effectLst>
            <a:glow rad="101600">
              <a:srgbClr val="0070C0">
                <a:alpha val="60000"/>
              </a:srgbClr>
            </a:glow>
            <a:outerShdw blurRad="50800" dist="38100" dir="2700000" algn="tl" rotWithShape="0">
              <a:prstClr val="black">
                <a:alpha val="40000"/>
              </a:prstClr>
            </a:outerShdw>
          </a:effectLst>
        </p:spPr>
      </p:pic>
      <p:sp>
        <p:nvSpPr>
          <p:cNvPr id="14" name="CasellaDiTesto 13">
            <a:extLst>
              <a:ext uri="{FF2B5EF4-FFF2-40B4-BE49-F238E27FC236}">
                <a16:creationId xmlns:a16="http://schemas.microsoft.com/office/drawing/2014/main" id="{62EDFA48-3FCC-A496-65CD-C244DD0BB26B}"/>
              </a:ext>
            </a:extLst>
          </p:cNvPr>
          <p:cNvSpPr txBox="1"/>
          <p:nvPr/>
        </p:nvSpPr>
        <p:spPr>
          <a:xfrm>
            <a:off x="7510975" y="6541815"/>
            <a:ext cx="4681025" cy="307777"/>
          </a:xfrm>
          <a:prstGeom prst="rect">
            <a:avLst/>
          </a:prstGeom>
          <a:noFill/>
        </p:spPr>
        <p:txBody>
          <a:bodyPr wrap="none" rtlCol="0">
            <a:spAutoFit/>
          </a:bodyPr>
          <a:lstStyle/>
          <a:p>
            <a:pPr algn="r"/>
            <a:r>
              <a:rPr lang="it-IT" sz="1400" b="1" dirty="0"/>
              <a:t>Carlson AL et al., </a:t>
            </a:r>
            <a:r>
              <a:rPr lang="it-IT" sz="1400" b="1" dirty="0" err="1"/>
              <a:t>Diabetes</a:t>
            </a:r>
            <a:r>
              <a:rPr lang="it-IT" sz="1400" b="1" dirty="0"/>
              <a:t> Technology and </a:t>
            </a:r>
            <a:r>
              <a:rPr lang="it-IT" sz="1400" b="1" dirty="0" err="1"/>
              <a:t>Therapeutics</a:t>
            </a:r>
            <a:r>
              <a:rPr lang="it-IT" sz="1400" b="1" dirty="0"/>
              <a:t> 2022</a:t>
            </a:r>
          </a:p>
        </p:txBody>
      </p:sp>
    </p:spTree>
    <p:extLst>
      <p:ext uri="{BB962C8B-B14F-4D97-AF65-F5344CB8AC3E}">
        <p14:creationId xmlns:p14="http://schemas.microsoft.com/office/powerpoint/2010/main" val="167068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schizzo, aqua, Arte bambini, arte&#10;&#10;Descrizione generata automaticamente">
            <a:extLst>
              <a:ext uri="{FF2B5EF4-FFF2-40B4-BE49-F238E27FC236}">
                <a16:creationId xmlns:a16="http://schemas.microsoft.com/office/drawing/2014/main" id="{7296A5B1-6CFF-871D-7B56-2546D9AC098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13650"/>
          <a:stretch/>
        </p:blipFill>
        <p:spPr>
          <a:xfrm>
            <a:off x="0" y="0"/>
            <a:ext cx="12192000" cy="6858000"/>
          </a:xfrm>
          <a:prstGeom prst="rect">
            <a:avLst/>
          </a:prstGeom>
        </p:spPr>
      </p:pic>
      <p:pic>
        <p:nvPicPr>
          <p:cNvPr id="13" name="Immagine 12">
            <a:extLst>
              <a:ext uri="{FF2B5EF4-FFF2-40B4-BE49-F238E27FC236}">
                <a16:creationId xmlns:a16="http://schemas.microsoft.com/office/drawing/2014/main" id="{7F4E426D-DD1B-4414-8CBE-F801B5339075}"/>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2333625" y="990102"/>
            <a:ext cx="7493310" cy="5018820"/>
          </a:xfrm>
          <a:prstGeom prst="rect">
            <a:avLst/>
          </a:prstGeom>
          <a:effectLst>
            <a:glow rad="101600">
              <a:schemeClr val="accent1">
                <a:lumMod val="60000"/>
                <a:lumOff val="40000"/>
                <a:alpha val="60000"/>
              </a:schemeClr>
            </a:glow>
            <a:outerShdw blurRad="50800" dist="38100" dir="2700000" algn="tl" rotWithShape="0">
              <a:prstClr val="black">
                <a:alpha val="40000"/>
              </a:prstClr>
            </a:outerShdw>
            <a:softEdge rad="63500"/>
          </a:effectLst>
        </p:spPr>
      </p:pic>
      <p:sp>
        <p:nvSpPr>
          <p:cNvPr id="7" name="CasellaDiTesto 6">
            <a:extLst>
              <a:ext uri="{FF2B5EF4-FFF2-40B4-BE49-F238E27FC236}">
                <a16:creationId xmlns:a16="http://schemas.microsoft.com/office/drawing/2014/main" id="{92D6028F-C929-46D8-B7E0-5A00284CAD28}"/>
              </a:ext>
            </a:extLst>
          </p:cNvPr>
          <p:cNvSpPr txBox="1"/>
          <p:nvPr/>
        </p:nvSpPr>
        <p:spPr>
          <a:xfrm>
            <a:off x="3443193" y="3192918"/>
            <a:ext cx="6044100" cy="199311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it-IT" sz="1600" b="1" i="1" u="sng" strike="noStrike" kern="1200" cap="none" spc="0" normalizeH="0" baseline="0" noProof="0" dirty="0" err="1">
                <a:ln>
                  <a:noFill/>
                </a:ln>
                <a:solidFill>
                  <a:srgbClr val="002060"/>
                </a:solidFill>
                <a:effectLst/>
                <a:uLnTx/>
                <a:uFillTx/>
                <a:latin typeface="Calibri"/>
                <a:ea typeface="+mn-ea"/>
                <a:cs typeface="+mn-cs"/>
              </a:rPr>
              <a:t>Advisory</a:t>
            </a:r>
            <a:r>
              <a:rPr kumimoji="0" lang="it-IT" sz="1600" b="1" i="1" u="sng" strike="noStrike" kern="1200" cap="none" spc="0" normalizeH="0" baseline="0" noProof="0" dirty="0">
                <a:ln>
                  <a:noFill/>
                </a:ln>
                <a:solidFill>
                  <a:srgbClr val="002060"/>
                </a:solidFill>
                <a:effectLst/>
                <a:uLnTx/>
                <a:uFillTx/>
                <a:latin typeface="Calibri"/>
                <a:ea typeface="+mn-ea"/>
                <a:cs typeface="+mn-cs"/>
              </a:rPr>
              <a:t> Board </a:t>
            </a:r>
            <a:r>
              <a:rPr kumimoji="0" lang="it-IT" sz="1600" b="1" i="1" u="sng" strike="noStrike" kern="1200" cap="none" spc="0" normalizeH="0" baseline="0" noProof="0" dirty="0" err="1">
                <a:ln>
                  <a:noFill/>
                </a:ln>
                <a:solidFill>
                  <a:srgbClr val="002060"/>
                </a:solidFill>
                <a:effectLst/>
                <a:uLnTx/>
                <a:uFillTx/>
                <a:latin typeface="Calibri"/>
                <a:ea typeface="+mn-ea"/>
                <a:cs typeface="+mn-cs"/>
              </a:rPr>
              <a:t>Member</a:t>
            </a:r>
            <a:r>
              <a:rPr kumimoji="0" lang="it-IT" sz="1600" b="1" i="0" u="none" strike="noStrike" kern="1200" cap="none" spc="0" normalizeH="0" baseline="0" noProof="0" dirty="0">
                <a:ln>
                  <a:noFill/>
                </a:ln>
                <a:solidFill>
                  <a:srgbClr val="002060"/>
                </a:solidFill>
                <a:effectLst/>
                <a:uLnTx/>
                <a:uFillTx/>
                <a:latin typeface="Calibri"/>
                <a:ea typeface="+mn-ea"/>
                <a:cs typeface="+mn-cs"/>
              </a:rPr>
              <a:t>: </a:t>
            </a:r>
            <a:r>
              <a:rPr lang="it-IT" sz="1600" b="1" dirty="0">
                <a:solidFill>
                  <a:srgbClr val="002060"/>
                </a:solidFill>
                <a:latin typeface="Calibri"/>
              </a:rPr>
              <a:t>Dompè</a:t>
            </a:r>
            <a:r>
              <a:rPr kumimoji="0" lang="it-IT" sz="1600" b="1"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it-IT" sz="1600" b="1" i="1" u="sng" strike="noStrike" kern="1200" cap="none" spc="0" normalizeH="0" baseline="0" noProof="0" dirty="0">
                <a:ln>
                  <a:noFill/>
                </a:ln>
                <a:solidFill>
                  <a:srgbClr val="002060"/>
                </a:solidFill>
                <a:effectLst/>
                <a:uLnTx/>
                <a:uFillTx/>
                <a:latin typeface="Calibri"/>
                <a:ea typeface="+mn-ea"/>
                <a:cs typeface="+mn-cs"/>
              </a:rPr>
              <a:t>Consulting </a:t>
            </a:r>
            <a:r>
              <a:rPr kumimoji="0" lang="it-IT" sz="1600" b="1" i="1" u="sng" strike="noStrike" kern="1200" cap="none" spc="0" normalizeH="0" baseline="0" noProof="0" dirty="0" err="1">
                <a:ln>
                  <a:noFill/>
                </a:ln>
                <a:solidFill>
                  <a:srgbClr val="002060"/>
                </a:solidFill>
                <a:effectLst/>
                <a:uLnTx/>
                <a:uFillTx/>
                <a:latin typeface="Calibri"/>
                <a:ea typeface="+mn-ea"/>
                <a:cs typeface="+mn-cs"/>
              </a:rPr>
              <a:t>Fee</a:t>
            </a:r>
            <a:r>
              <a:rPr kumimoji="0" lang="it-IT" sz="1600" b="1" i="0" u="none" strike="noStrike" kern="1200" cap="none" spc="0" normalizeH="0" baseline="0" noProof="0" dirty="0">
                <a:ln>
                  <a:noFill/>
                </a:ln>
                <a:solidFill>
                  <a:srgbClr val="002060"/>
                </a:solidFill>
                <a:effectLst/>
                <a:uLnTx/>
                <a:uFillTx/>
                <a:latin typeface="Calibri"/>
                <a:ea typeface="+mn-ea"/>
                <a:cs typeface="+mn-cs"/>
              </a:rPr>
              <a:t>: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Altheia</a:t>
            </a:r>
            <a:endParaRPr kumimoji="0" lang="it-IT" sz="16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it-IT" sz="1600" b="1" i="1" u="sng" strike="noStrike" kern="1200" cap="none" spc="0" normalizeH="0" baseline="0" noProof="0" dirty="0">
                <a:ln>
                  <a:noFill/>
                </a:ln>
                <a:solidFill>
                  <a:srgbClr val="002060"/>
                </a:solidFill>
                <a:effectLst/>
                <a:uLnTx/>
                <a:uFillTx/>
                <a:latin typeface="Calibri"/>
                <a:ea typeface="+mn-ea"/>
                <a:cs typeface="+mn-cs"/>
              </a:rPr>
              <a:t>Grant </a:t>
            </a:r>
            <a:r>
              <a:rPr kumimoji="0" lang="it-IT" sz="1600" b="1" i="1" u="sng" strike="noStrike" kern="1200" cap="none" spc="0" normalizeH="0" baseline="0" noProof="0" dirty="0" err="1">
                <a:ln>
                  <a:noFill/>
                </a:ln>
                <a:solidFill>
                  <a:srgbClr val="002060"/>
                </a:solidFill>
                <a:effectLst/>
                <a:uLnTx/>
                <a:uFillTx/>
                <a:latin typeface="Calibri"/>
                <a:ea typeface="+mn-ea"/>
                <a:cs typeface="+mn-cs"/>
              </a:rPr>
              <a:t>Recipient</a:t>
            </a:r>
            <a:r>
              <a:rPr kumimoji="0" lang="it-IT" sz="1600" b="1" i="0" u="none" strike="noStrike" kern="1200" cap="none" spc="0" normalizeH="0" baseline="0" noProof="0" dirty="0">
                <a:ln>
                  <a:noFill/>
                </a:ln>
                <a:solidFill>
                  <a:srgbClr val="002060"/>
                </a:solidFill>
                <a:effectLst/>
                <a:uLnTx/>
                <a:uFillTx/>
                <a:latin typeface="Calibri"/>
                <a:ea typeface="+mn-ea"/>
                <a:cs typeface="+mn-cs"/>
              </a:rPr>
              <a:t>: Dompè</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it-IT" sz="1600" b="1" i="1" u="sng" strike="noStrike" kern="1200" cap="none" spc="0" normalizeH="0" baseline="0" noProof="0" dirty="0">
                <a:ln>
                  <a:noFill/>
                </a:ln>
                <a:solidFill>
                  <a:srgbClr val="002060"/>
                </a:solidFill>
                <a:effectLst/>
                <a:uLnTx/>
                <a:uFillTx/>
                <a:latin typeface="Calibri"/>
                <a:ea typeface="+mn-ea"/>
                <a:cs typeface="+mn-cs"/>
              </a:rPr>
              <a:t>Speaker</a:t>
            </a:r>
            <a:r>
              <a:rPr kumimoji="0" lang="it-IT" sz="1600" b="1" i="0" u="none" strike="noStrike" kern="1200" cap="none" spc="0" normalizeH="0" baseline="0" noProof="0" dirty="0">
                <a:ln>
                  <a:noFill/>
                </a:ln>
                <a:solidFill>
                  <a:srgbClr val="002060"/>
                </a:solidFill>
                <a:effectLst/>
                <a:uLnTx/>
                <a:uFillTx/>
                <a:latin typeface="Calibri"/>
                <a:ea typeface="+mn-ea"/>
                <a:cs typeface="+mn-cs"/>
              </a:rPr>
              <a:t>: National and International </a:t>
            </a:r>
            <a:r>
              <a:rPr kumimoji="0" lang="it-IT" sz="1600" b="1" i="0" u="none" strike="noStrike" kern="1200" cap="none" spc="0" normalizeH="0" baseline="0" noProof="0" dirty="0" err="1">
                <a:ln>
                  <a:noFill/>
                </a:ln>
                <a:solidFill>
                  <a:srgbClr val="002060"/>
                </a:solidFill>
                <a:effectLst/>
                <a:uLnTx/>
                <a:uFillTx/>
                <a:latin typeface="Calibri"/>
                <a:ea typeface="+mn-ea"/>
                <a:cs typeface="+mn-cs"/>
              </a:rPr>
              <a:t>Diabetes</a:t>
            </a:r>
            <a:r>
              <a:rPr kumimoji="0" lang="it-IT" sz="1600" b="1" i="0" u="none" strike="noStrike" kern="1200" cap="none" spc="0" normalizeH="0" baseline="0" noProof="0" dirty="0">
                <a:ln>
                  <a:noFill/>
                </a:ln>
                <a:solidFill>
                  <a:srgbClr val="002060"/>
                </a:solidFill>
                <a:effectLst/>
                <a:uLnTx/>
                <a:uFillTx/>
                <a:latin typeface="Calibri"/>
                <a:ea typeface="+mn-ea"/>
                <a:cs typeface="+mn-cs"/>
              </a:rPr>
              <a:t> and Endocrine Societies</a:t>
            </a:r>
          </a:p>
        </p:txBody>
      </p:sp>
      <p:sp>
        <p:nvSpPr>
          <p:cNvPr id="8" name="CasellaDiTesto 7">
            <a:extLst>
              <a:ext uri="{FF2B5EF4-FFF2-40B4-BE49-F238E27FC236}">
                <a16:creationId xmlns:a16="http://schemas.microsoft.com/office/drawing/2014/main" id="{D7FCF986-A5F3-49E1-8D3D-3D1DD9C26E32}"/>
              </a:ext>
            </a:extLst>
          </p:cNvPr>
          <p:cNvSpPr txBox="1"/>
          <p:nvPr/>
        </p:nvSpPr>
        <p:spPr>
          <a:xfrm>
            <a:off x="3001204" y="1495706"/>
            <a:ext cx="4994577" cy="19679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A1236"/>
                </a:solidFill>
                <a:effectLst>
                  <a:outerShdw blurRad="38100" dist="38100" dir="2700000" algn="tl">
                    <a:srgbClr val="000000">
                      <a:alpha val="43137"/>
                    </a:srgbClr>
                  </a:outerShdw>
                </a:effectLst>
                <a:uLnTx/>
                <a:uFillTx/>
                <a:latin typeface="Calibri"/>
                <a:ea typeface="+mn-ea"/>
                <a:cs typeface="Arial" panose="020B0604020202020204" pitchFamily="34" charset="0"/>
              </a:rPr>
              <a:t>DISCLOSURE STATEMENT 2024</a:t>
            </a:r>
            <a:br>
              <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br>
            <a:br>
              <a:rPr kumimoji="0" lang="en-GB"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br>
              <a:rPr kumimoji="0" lang="en-GB"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Speakers Name: Prof. Paolo Pozzilli</a:t>
            </a:r>
            <a:br>
              <a:rPr kumimoji="0" lang="en-GB" sz="1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br>
              <a:rPr kumimoji="0" lang="en-GB" sz="788"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GB" sz="1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sym typeface="Wingdings 2"/>
              </a:rPr>
              <a:t> </a:t>
            </a:r>
            <a:r>
              <a:rPr kumimoji="0" lang="en-GB" sz="1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I have the following potential conflicts of interest to report:</a:t>
            </a:r>
            <a:br>
              <a:rPr kumimoji="0" lang="en-GB" sz="1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vale 8">
            <a:extLst>
              <a:ext uri="{FF2B5EF4-FFF2-40B4-BE49-F238E27FC236}">
                <a16:creationId xmlns:a16="http://schemas.microsoft.com/office/drawing/2014/main" id="{D2260081-3163-4AD9-8AF9-1FF23246785A}"/>
              </a:ext>
            </a:extLst>
          </p:cNvPr>
          <p:cNvSpPr/>
          <p:nvPr/>
        </p:nvSpPr>
        <p:spPr>
          <a:xfrm>
            <a:off x="3185166" y="3488537"/>
            <a:ext cx="83129" cy="93176"/>
          </a:xfrm>
          <a:prstGeom prst="ellipse">
            <a:avLst/>
          </a:prstGeom>
          <a:solidFill>
            <a:srgbClr val="990033"/>
          </a:solidFill>
          <a:ln>
            <a:solidFill>
              <a:srgbClr val="69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e 9">
            <a:extLst>
              <a:ext uri="{FF2B5EF4-FFF2-40B4-BE49-F238E27FC236}">
                <a16:creationId xmlns:a16="http://schemas.microsoft.com/office/drawing/2014/main" id="{3F89CB6A-8500-4578-9EC6-1008B6C4AE4A}"/>
              </a:ext>
            </a:extLst>
          </p:cNvPr>
          <p:cNvSpPr/>
          <p:nvPr/>
        </p:nvSpPr>
        <p:spPr>
          <a:xfrm>
            <a:off x="3185166" y="3976908"/>
            <a:ext cx="83129" cy="93176"/>
          </a:xfrm>
          <a:prstGeom prst="ellipse">
            <a:avLst/>
          </a:prstGeom>
          <a:solidFill>
            <a:srgbClr val="990033"/>
          </a:solidFill>
          <a:ln>
            <a:solidFill>
              <a:srgbClr val="69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e 10">
            <a:extLst>
              <a:ext uri="{FF2B5EF4-FFF2-40B4-BE49-F238E27FC236}">
                <a16:creationId xmlns:a16="http://schemas.microsoft.com/office/drawing/2014/main" id="{D2AF1217-2C5A-4443-8518-3976E060CE24}"/>
              </a:ext>
            </a:extLst>
          </p:cNvPr>
          <p:cNvSpPr/>
          <p:nvPr/>
        </p:nvSpPr>
        <p:spPr>
          <a:xfrm>
            <a:off x="3185165" y="4479134"/>
            <a:ext cx="83129" cy="93176"/>
          </a:xfrm>
          <a:prstGeom prst="ellipse">
            <a:avLst/>
          </a:prstGeom>
          <a:solidFill>
            <a:srgbClr val="990033"/>
          </a:solidFill>
          <a:ln>
            <a:solidFill>
              <a:srgbClr val="69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e 11">
            <a:extLst>
              <a:ext uri="{FF2B5EF4-FFF2-40B4-BE49-F238E27FC236}">
                <a16:creationId xmlns:a16="http://schemas.microsoft.com/office/drawing/2014/main" id="{DF54CB3F-DE12-4E74-A8C2-ADE2B9F5F80D}"/>
              </a:ext>
            </a:extLst>
          </p:cNvPr>
          <p:cNvSpPr/>
          <p:nvPr/>
        </p:nvSpPr>
        <p:spPr>
          <a:xfrm>
            <a:off x="3185164" y="4939797"/>
            <a:ext cx="83129" cy="93176"/>
          </a:xfrm>
          <a:prstGeom prst="ellipse">
            <a:avLst/>
          </a:prstGeom>
          <a:solidFill>
            <a:srgbClr val="990033"/>
          </a:solidFill>
          <a:ln>
            <a:solidFill>
              <a:srgbClr val="69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032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440578F-4057-A6E7-35CA-FBDA6E3C7157}"/>
              </a:ext>
            </a:extLst>
          </p:cNvPr>
          <p:cNvPicPr>
            <a:picLocks noChangeAspect="1"/>
          </p:cNvPicPr>
          <p:nvPr/>
        </p:nvPicPr>
        <p:blipFill>
          <a:blip r:embed="rId2"/>
          <a:stretch>
            <a:fillRect/>
          </a:stretch>
        </p:blipFill>
        <p:spPr>
          <a:xfrm>
            <a:off x="0" y="0"/>
            <a:ext cx="12192000" cy="6857999"/>
          </a:xfrm>
          <a:prstGeom prst="rect">
            <a:avLst/>
          </a:prstGeom>
        </p:spPr>
      </p:pic>
      <p:sp>
        <p:nvSpPr>
          <p:cNvPr id="5" name="CasellaDiTesto 4">
            <a:extLst>
              <a:ext uri="{FF2B5EF4-FFF2-40B4-BE49-F238E27FC236}">
                <a16:creationId xmlns:a16="http://schemas.microsoft.com/office/drawing/2014/main" id="{585A9105-01DD-88F8-5D96-E11C79ADDDE1}"/>
              </a:ext>
            </a:extLst>
          </p:cNvPr>
          <p:cNvSpPr txBox="1"/>
          <p:nvPr/>
        </p:nvSpPr>
        <p:spPr>
          <a:xfrm>
            <a:off x="523874" y="4325588"/>
            <a:ext cx="10715625" cy="338554"/>
          </a:xfrm>
          <a:prstGeom prst="rect">
            <a:avLst/>
          </a:prstGeom>
          <a:noFill/>
        </p:spPr>
        <p:txBody>
          <a:bodyPr wrap="square">
            <a:spAutoFit/>
          </a:bodyPr>
          <a:lstStyle/>
          <a:p>
            <a:r>
              <a:rPr lang="en-GB" sz="1600" b="1" u="sng" dirty="0">
                <a:solidFill>
                  <a:srgbClr val="9E0000"/>
                </a:solidFill>
              </a:rPr>
              <a:t>Real-world  study outcomes:</a:t>
            </a:r>
            <a:endParaRPr lang="it-IT" sz="1600" b="1" u="sng" dirty="0">
              <a:solidFill>
                <a:srgbClr val="9E0000"/>
              </a:solidFill>
            </a:endParaRPr>
          </a:p>
        </p:txBody>
      </p:sp>
      <p:sp>
        <p:nvSpPr>
          <p:cNvPr id="7" name="CasellaDiTesto 6">
            <a:extLst>
              <a:ext uri="{FF2B5EF4-FFF2-40B4-BE49-F238E27FC236}">
                <a16:creationId xmlns:a16="http://schemas.microsoft.com/office/drawing/2014/main" id="{58148057-C2EE-3702-81EF-5E8C2A993F4C}"/>
              </a:ext>
            </a:extLst>
          </p:cNvPr>
          <p:cNvSpPr txBox="1"/>
          <p:nvPr/>
        </p:nvSpPr>
        <p:spPr>
          <a:xfrm>
            <a:off x="761999" y="5893008"/>
            <a:ext cx="10477498" cy="584775"/>
          </a:xfrm>
          <a:prstGeom prst="rect">
            <a:avLst/>
          </a:prstGeom>
          <a:solidFill>
            <a:schemeClr val="bg1">
              <a:lumMod val="95000"/>
            </a:schemeClr>
          </a:solidFill>
          <a:ln w="19050">
            <a:solidFill>
              <a:srgbClr val="9E0000"/>
            </a:solidFill>
          </a:ln>
          <a:effectLst>
            <a:outerShdw blurRad="50800" dist="38100" dir="2700000" algn="tl" rotWithShape="0">
              <a:prstClr val="black">
                <a:alpha val="40000"/>
              </a:prstClr>
            </a:outerShdw>
          </a:effectLst>
        </p:spPr>
        <p:txBody>
          <a:bodyPr wrap="square">
            <a:spAutoFit/>
          </a:bodyPr>
          <a:lstStyle/>
          <a:p>
            <a:r>
              <a:rPr lang="en-GB" sz="1600" b="1" dirty="0">
                <a:solidFill>
                  <a:srgbClr val="002060"/>
                </a:solidFill>
              </a:rPr>
              <a:t>Overall, these real-world outcomes provide positive evidence to support the use of </a:t>
            </a:r>
            <a:r>
              <a:rPr lang="en-GB" sz="1600" b="1" dirty="0" err="1">
                <a:solidFill>
                  <a:srgbClr val="002060"/>
                </a:solidFill>
              </a:rPr>
              <a:t>Omnipod</a:t>
            </a:r>
            <a:r>
              <a:rPr lang="en-GB" sz="1600" b="1" dirty="0">
                <a:solidFill>
                  <a:srgbClr val="002060"/>
                </a:solidFill>
              </a:rPr>
              <a:t> DASH as an option for people of all ages living with T1D.</a:t>
            </a:r>
            <a:endParaRPr lang="it-IT" sz="1600" b="1" dirty="0">
              <a:solidFill>
                <a:srgbClr val="002060"/>
              </a:solidFill>
            </a:endParaRPr>
          </a:p>
        </p:txBody>
      </p:sp>
      <p:sp>
        <p:nvSpPr>
          <p:cNvPr id="9" name="CasellaDiTesto 8">
            <a:extLst>
              <a:ext uri="{FF2B5EF4-FFF2-40B4-BE49-F238E27FC236}">
                <a16:creationId xmlns:a16="http://schemas.microsoft.com/office/drawing/2014/main" id="{22CCAA6A-53C6-6304-34D4-DC732C47B24E}"/>
              </a:ext>
            </a:extLst>
          </p:cNvPr>
          <p:cNvSpPr txBox="1"/>
          <p:nvPr/>
        </p:nvSpPr>
        <p:spPr>
          <a:xfrm>
            <a:off x="661987" y="35362"/>
            <a:ext cx="10868025" cy="830997"/>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a:spAutoFit/>
          </a:bodyPr>
          <a:lstStyle/>
          <a:p>
            <a:pPr algn="ctr"/>
            <a:r>
              <a:rPr lang="en-GB" sz="2400" b="1" dirty="0">
                <a:latin typeface="Cambria Math" panose="02040503050406030204" pitchFamily="18" charset="0"/>
                <a:ea typeface="Cambria Math" panose="02040503050406030204" pitchFamily="18" charset="0"/>
              </a:rPr>
              <a:t>Improvements in </a:t>
            </a:r>
            <a:r>
              <a:rPr lang="en-GB" sz="2400" b="1" dirty="0" err="1">
                <a:latin typeface="Cambria Math" panose="02040503050406030204" pitchFamily="18" charset="0"/>
                <a:ea typeface="Cambria Math" panose="02040503050406030204" pitchFamily="18" charset="0"/>
              </a:rPr>
              <a:t>Glycemic</a:t>
            </a:r>
            <a:r>
              <a:rPr lang="en-GB" sz="2400" b="1" dirty="0">
                <a:latin typeface="Cambria Math" panose="02040503050406030204" pitchFamily="18" charset="0"/>
                <a:ea typeface="Cambria Math" panose="02040503050406030204" pitchFamily="18" charset="0"/>
              </a:rPr>
              <a:t> Outcomes in 4738 Children, Adolescents, and Adults with T1D Initiating a Tubeless Insulin Management System</a:t>
            </a:r>
            <a:endParaRPr lang="it-IT" sz="2400" b="1" dirty="0">
              <a:latin typeface="Cambria Math" panose="02040503050406030204" pitchFamily="18" charset="0"/>
              <a:ea typeface="Cambria Math" panose="02040503050406030204" pitchFamily="18" charset="0"/>
            </a:endParaRPr>
          </a:p>
        </p:txBody>
      </p:sp>
      <p:sp>
        <p:nvSpPr>
          <p:cNvPr id="11" name="CasellaDiTesto 10">
            <a:extLst>
              <a:ext uri="{FF2B5EF4-FFF2-40B4-BE49-F238E27FC236}">
                <a16:creationId xmlns:a16="http://schemas.microsoft.com/office/drawing/2014/main" id="{23957BBB-D515-C360-476A-BF32327BD6F5}"/>
              </a:ext>
            </a:extLst>
          </p:cNvPr>
          <p:cNvSpPr txBox="1"/>
          <p:nvPr/>
        </p:nvSpPr>
        <p:spPr>
          <a:xfrm>
            <a:off x="761999" y="4664142"/>
            <a:ext cx="10477500" cy="584775"/>
          </a:xfrm>
          <a:prstGeom prst="rect">
            <a:avLst/>
          </a:prstGeom>
          <a:solidFill>
            <a:schemeClr val="bg1">
              <a:lumMod val="95000"/>
            </a:schemeClr>
          </a:solidFill>
          <a:ln w="19050">
            <a:solidFill>
              <a:srgbClr val="9E0000"/>
            </a:solidFill>
          </a:ln>
          <a:effectLst>
            <a:outerShdw blurRad="50800" dist="38100" dir="2700000" algn="tl" rotWithShape="0">
              <a:prstClr val="black">
                <a:alpha val="40000"/>
              </a:prstClr>
            </a:outerShdw>
          </a:effectLst>
        </p:spPr>
        <p:txBody>
          <a:bodyPr wrap="square">
            <a:spAutoFit/>
          </a:bodyPr>
          <a:lstStyle/>
          <a:p>
            <a:pPr algn="just"/>
            <a:r>
              <a:rPr lang="en-GB" sz="1600" b="1" dirty="0">
                <a:solidFill>
                  <a:srgbClr val="002060"/>
                </a:solidFill>
              </a:rPr>
              <a:t>After 3 months of use of the </a:t>
            </a:r>
            <a:r>
              <a:rPr lang="en-GB" sz="1600" b="1" dirty="0" err="1">
                <a:solidFill>
                  <a:srgbClr val="002060"/>
                </a:solidFill>
              </a:rPr>
              <a:t>Omnipod</a:t>
            </a:r>
            <a:r>
              <a:rPr lang="en-GB" sz="1600" b="1" dirty="0">
                <a:solidFill>
                  <a:srgbClr val="002060"/>
                </a:solidFill>
              </a:rPr>
              <a:t> DASH System, HbA1c was significantly reduced, and patients reported a lower frequency of </a:t>
            </a:r>
            <a:r>
              <a:rPr lang="en-GB" sz="1600" b="1" dirty="0" err="1">
                <a:solidFill>
                  <a:srgbClr val="002060"/>
                </a:solidFill>
              </a:rPr>
              <a:t>hypoglycemic</a:t>
            </a:r>
            <a:r>
              <a:rPr lang="en-GB" sz="1600" b="1" dirty="0">
                <a:solidFill>
                  <a:srgbClr val="002060"/>
                </a:solidFill>
              </a:rPr>
              <a:t> events.</a:t>
            </a:r>
          </a:p>
        </p:txBody>
      </p:sp>
      <p:sp>
        <p:nvSpPr>
          <p:cNvPr id="13" name="CasellaDiTesto 12">
            <a:extLst>
              <a:ext uri="{FF2B5EF4-FFF2-40B4-BE49-F238E27FC236}">
                <a16:creationId xmlns:a16="http://schemas.microsoft.com/office/drawing/2014/main" id="{0047FCE7-A02E-298E-47A7-C450C0FB7B46}"/>
              </a:ext>
            </a:extLst>
          </p:cNvPr>
          <p:cNvSpPr txBox="1"/>
          <p:nvPr/>
        </p:nvSpPr>
        <p:spPr>
          <a:xfrm>
            <a:off x="761998" y="5417074"/>
            <a:ext cx="10477499" cy="338554"/>
          </a:xfrm>
          <a:prstGeom prst="rect">
            <a:avLst/>
          </a:prstGeom>
          <a:solidFill>
            <a:schemeClr val="bg1">
              <a:lumMod val="95000"/>
            </a:schemeClr>
          </a:solidFill>
          <a:ln w="19050">
            <a:solidFill>
              <a:srgbClr val="9E0000"/>
            </a:solidFill>
          </a:ln>
          <a:effectLst>
            <a:outerShdw blurRad="50800" dist="38100" dir="2700000" algn="tl" rotWithShape="0">
              <a:prstClr val="black">
                <a:alpha val="40000"/>
              </a:prstClr>
            </a:outerShdw>
          </a:effectLst>
        </p:spPr>
        <p:txBody>
          <a:bodyPr wrap="square">
            <a:spAutoFit/>
          </a:bodyPr>
          <a:lstStyle/>
          <a:p>
            <a:r>
              <a:rPr lang="en-GB" sz="1600" b="1" dirty="0">
                <a:solidFill>
                  <a:srgbClr val="002060"/>
                </a:solidFill>
              </a:rPr>
              <a:t>Total daily dose of insulin decreased among adults using the </a:t>
            </a:r>
            <a:r>
              <a:rPr lang="en-GB" sz="1600" b="1" dirty="0" err="1">
                <a:solidFill>
                  <a:srgbClr val="002060"/>
                </a:solidFill>
              </a:rPr>
              <a:t>Omnipod</a:t>
            </a:r>
            <a:r>
              <a:rPr lang="en-GB" sz="1600" b="1" dirty="0">
                <a:solidFill>
                  <a:srgbClr val="002060"/>
                </a:solidFill>
              </a:rPr>
              <a:t> DASH System.</a:t>
            </a:r>
          </a:p>
        </p:txBody>
      </p:sp>
      <p:pic>
        <p:nvPicPr>
          <p:cNvPr id="15" name="Immagine 14">
            <a:extLst>
              <a:ext uri="{FF2B5EF4-FFF2-40B4-BE49-F238E27FC236}">
                <a16:creationId xmlns:a16="http://schemas.microsoft.com/office/drawing/2014/main" id="{B6757A9B-6758-2C1B-6348-C555163A6369}"/>
              </a:ext>
            </a:extLst>
          </p:cNvPr>
          <p:cNvPicPr>
            <a:picLocks noChangeAspect="1"/>
          </p:cNvPicPr>
          <p:nvPr/>
        </p:nvPicPr>
        <p:blipFill>
          <a:blip r:embed="rId3"/>
          <a:stretch>
            <a:fillRect/>
          </a:stretch>
        </p:blipFill>
        <p:spPr>
          <a:xfrm>
            <a:off x="1458093" y="1036931"/>
            <a:ext cx="9275812" cy="3231160"/>
          </a:xfrm>
          <a:prstGeom prst="rect">
            <a:avLst/>
          </a:prstGeom>
          <a:ln w="28575">
            <a:solidFill>
              <a:srgbClr val="000099"/>
            </a:solidFill>
          </a:ln>
          <a:effectLst>
            <a:glow rad="101600">
              <a:srgbClr val="0070C0">
                <a:alpha val="60000"/>
              </a:srgbClr>
            </a:glow>
            <a:outerShdw blurRad="50800" dist="38100" dir="2700000" algn="tl" rotWithShape="0">
              <a:prstClr val="black">
                <a:alpha val="40000"/>
              </a:prstClr>
            </a:outerShdw>
          </a:effectLst>
        </p:spPr>
      </p:pic>
      <p:sp>
        <p:nvSpPr>
          <p:cNvPr id="16" name="Ovale 15">
            <a:extLst>
              <a:ext uri="{FF2B5EF4-FFF2-40B4-BE49-F238E27FC236}">
                <a16:creationId xmlns:a16="http://schemas.microsoft.com/office/drawing/2014/main" id="{11E74A8A-B96A-E0B8-3B1B-9211D8C42DE5}"/>
              </a:ext>
            </a:extLst>
          </p:cNvPr>
          <p:cNvSpPr/>
          <p:nvPr/>
        </p:nvSpPr>
        <p:spPr>
          <a:xfrm>
            <a:off x="576262" y="4801109"/>
            <a:ext cx="85725" cy="92599"/>
          </a:xfrm>
          <a:prstGeom prst="ellipse">
            <a:avLst/>
          </a:prstGeom>
          <a:solidFill>
            <a:srgbClr val="00009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0D6CC298-FCDC-BAF3-B694-39D8BEB0A20C}"/>
              </a:ext>
            </a:extLst>
          </p:cNvPr>
          <p:cNvSpPr/>
          <p:nvPr/>
        </p:nvSpPr>
        <p:spPr>
          <a:xfrm>
            <a:off x="576262" y="5540051"/>
            <a:ext cx="85725" cy="92599"/>
          </a:xfrm>
          <a:prstGeom prst="ellipse">
            <a:avLst/>
          </a:prstGeom>
          <a:solidFill>
            <a:srgbClr val="00009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96AF4C4A-DACD-7E41-C2B8-FB0EEEFE67AD}"/>
              </a:ext>
            </a:extLst>
          </p:cNvPr>
          <p:cNvSpPr/>
          <p:nvPr/>
        </p:nvSpPr>
        <p:spPr>
          <a:xfrm>
            <a:off x="576262" y="5991734"/>
            <a:ext cx="85725" cy="92599"/>
          </a:xfrm>
          <a:prstGeom prst="ellipse">
            <a:avLst/>
          </a:prstGeom>
          <a:solidFill>
            <a:srgbClr val="00009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7868B33A-4D2D-CD35-E2C8-61727EBBDD82}"/>
              </a:ext>
            </a:extLst>
          </p:cNvPr>
          <p:cNvSpPr txBox="1"/>
          <p:nvPr/>
        </p:nvSpPr>
        <p:spPr>
          <a:xfrm>
            <a:off x="6095999" y="6550223"/>
            <a:ext cx="6096000" cy="307777"/>
          </a:xfrm>
          <a:prstGeom prst="rect">
            <a:avLst/>
          </a:prstGeom>
          <a:noFill/>
        </p:spPr>
        <p:txBody>
          <a:bodyPr wrap="square">
            <a:spAutoFit/>
          </a:bodyPr>
          <a:lstStyle/>
          <a:p>
            <a:pPr algn="r"/>
            <a:r>
              <a:rPr lang="it-IT" sz="1400" b="1" dirty="0"/>
              <a:t>Aleppo G. et al., </a:t>
            </a:r>
            <a:r>
              <a:rPr lang="it-IT" sz="1400" b="1" dirty="0" err="1"/>
              <a:t>Diabetes</a:t>
            </a:r>
            <a:r>
              <a:rPr lang="it-IT" sz="1400" b="1" dirty="0"/>
              <a:t> </a:t>
            </a:r>
            <a:r>
              <a:rPr lang="it-IT" sz="1400" b="1" dirty="0" err="1"/>
              <a:t>Ther</a:t>
            </a:r>
            <a:r>
              <a:rPr lang="it-IT" sz="1400" b="1" dirty="0"/>
              <a:t>. 2023</a:t>
            </a:r>
          </a:p>
        </p:txBody>
      </p:sp>
    </p:spTree>
    <p:extLst>
      <p:ext uri="{BB962C8B-B14F-4D97-AF65-F5344CB8AC3E}">
        <p14:creationId xmlns:p14="http://schemas.microsoft.com/office/powerpoint/2010/main" val="43345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B04060B-C652-B89B-006D-1AE269BB2F0A}"/>
              </a:ext>
            </a:extLst>
          </p:cNvPr>
          <p:cNvPicPr>
            <a:picLocks noChangeAspect="1"/>
          </p:cNvPicPr>
          <p:nvPr/>
        </p:nvPicPr>
        <p:blipFill>
          <a:blip r:embed="rId2"/>
          <a:stretch>
            <a:fillRect/>
          </a:stretch>
        </p:blipFill>
        <p:spPr>
          <a:xfrm>
            <a:off x="0" y="0"/>
            <a:ext cx="12192000" cy="6857999"/>
          </a:xfrm>
          <a:prstGeom prst="rect">
            <a:avLst/>
          </a:prstGeom>
        </p:spPr>
      </p:pic>
      <p:sp>
        <p:nvSpPr>
          <p:cNvPr id="5" name="CasellaDiTesto 4">
            <a:extLst>
              <a:ext uri="{FF2B5EF4-FFF2-40B4-BE49-F238E27FC236}">
                <a16:creationId xmlns:a16="http://schemas.microsoft.com/office/drawing/2014/main" id="{A7323A99-7DA7-1172-0F1A-86B0B0223D03}"/>
              </a:ext>
            </a:extLst>
          </p:cNvPr>
          <p:cNvSpPr txBox="1"/>
          <p:nvPr/>
        </p:nvSpPr>
        <p:spPr>
          <a:xfrm>
            <a:off x="185989" y="6483201"/>
            <a:ext cx="4951496" cy="261610"/>
          </a:xfrm>
          <a:prstGeom prst="rect">
            <a:avLst/>
          </a:prstGeom>
          <a:noFill/>
        </p:spPr>
        <p:txBody>
          <a:bodyPr wrap="square">
            <a:spAutoFit/>
          </a:bodyPr>
          <a:lstStyle/>
          <a:p>
            <a:r>
              <a:rPr lang="it-IT" sz="1100" b="1" dirty="0"/>
              <a:t>TITR, </a:t>
            </a:r>
            <a:r>
              <a:rPr lang="en-GB" sz="1100" dirty="0"/>
              <a:t>time </a:t>
            </a:r>
            <a:r>
              <a:rPr lang="en-GB" sz="1100" dirty="0" err="1"/>
              <a:t>intight</a:t>
            </a:r>
            <a:r>
              <a:rPr lang="en-GB" sz="1100" dirty="0"/>
              <a:t> range (70-140 mg/dL)</a:t>
            </a:r>
            <a:r>
              <a:rPr lang="it-IT" sz="1100" dirty="0"/>
              <a:t>; </a:t>
            </a:r>
            <a:r>
              <a:rPr lang="it-IT" sz="1100" b="1" dirty="0"/>
              <a:t>GRI</a:t>
            </a:r>
            <a:r>
              <a:rPr lang="it-IT" sz="1100" dirty="0"/>
              <a:t>, </a:t>
            </a:r>
            <a:r>
              <a:rPr lang="it-IT" sz="1100" dirty="0" err="1"/>
              <a:t>glycaemia</a:t>
            </a:r>
            <a:r>
              <a:rPr lang="it-IT" sz="1100" dirty="0"/>
              <a:t> risk index</a:t>
            </a:r>
          </a:p>
        </p:txBody>
      </p:sp>
      <p:sp>
        <p:nvSpPr>
          <p:cNvPr id="7" name="CasellaDiTesto 6">
            <a:extLst>
              <a:ext uri="{FF2B5EF4-FFF2-40B4-BE49-F238E27FC236}">
                <a16:creationId xmlns:a16="http://schemas.microsoft.com/office/drawing/2014/main" id="{A1FB60E5-E1E4-CD39-A377-8E8F17508833}"/>
              </a:ext>
            </a:extLst>
          </p:cNvPr>
          <p:cNvSpPr txBox="1"/>
          <p:nvPr/>
        </p:nvSpPr>
        <p:spPr>
          <a:xfrm>
            <a:off x="5431356" y="5415858"/>
            <a:ext cx="6567737" cy="1067343"/>
          </a:xfrm>
          <a:prstGeom prst="rect">
            <a:avLst/>
          </a:prstGeom>
          <a:solidFill>
            <a:srgbClr val="EAF2FA"/>
          </a:solidFill>
          <a:ln w="28575">
            <a:solidFill>
              <a:srgbClr val="008080"/>
            </a:solidFill>
          </a:ln>
          <a:effectLst>
            <a:glow rad="63500">
              <a:schemeClr val="accent5">
                <a:satMod val="175000"/>
                <a:alpha val="40000"/>
              </a:schemeClr>
            </a:glow>
            <a:outerShdw blurRad="50800" dist="38100" dir="2700000" algn="tl" rotWithShape="0">
              <a:prstClr val="black">
                <a:alpha val="40000"/>
              </a:prstClr>
            </a:outerShdw>
          </a:effectLst>
        </p:spPr>
        <p:txBody>
          <a:bodyPr wrap="square">
            <a:spAutoFit/>
          </a:bodyPr>
          <a:lstStyle/>
          <a:p>
            <a:pPr algn="ctr">
              <a:lnSpc>
                <a:spcPct val="120000"/>
              </a:lnSpc>
            </a:pPr>
            <a:r>
              <a:rPr lang="en-GB" b="1" dirty="0">
                <a:solidFill>
                  <a:srgbClr val="002060"/>
                </a:solidFill>
              </a:rPr>
              <a:t>The results highlight the sustained effectiveness of Tandem t:slim X2 with Control-IQ in improving glycaemic outcomes over 1 year and support the use of this technology for the management of T1D.</a:t>
            </a:r>
            <a:endParaRPr lang="it-IT" b="1" dirty="0">
              <a:solidFill>
                <a:srgbClr val="002060"/>
              </a:solidFill>
            </a:endParaRPr>
          </a:p>
        </p:txBody>
      </p:sp>
      <p:sp>
        <p:nvSpPr>
          <p:cNvPr id="9" name="CasellaDiTesto 8">
            <a:extLst>
              <a:ext uri="{FF2B5EF4-FFF2-40B4-BE49-F238E27FC236}">
                <a16:creationId xmlns:a16="http://schemas.microsoft.com/office/drawing/2014/main" id="{7327816B-B0F2-275C-8CEB-7B7C6251F4B7}"/>
              </a:ext>
            </a:extLst>
          </p:cNvPr>
          <p:cNvSpPr txBox="1"/>
          <p:nvPr/>
        </p:nvSpPr>
        <p:spPr>
          <a:xfrm>
            <a:off x="442912" y="64174"/>
            <a:ext cx="11306176" cy="769441"/>
          </a:xfrm>
          <a:prstGeom prst="rect">
            <a:avLst/>
          </a:prstGeom>
          <a:solidFill>
            <a:schemeClr val="bg1"/>
          </a:solidFill>
          <a:ln w="28575">
            <a:solidFill>
              <a:srgbClr val="9E0000"/>
            </a:solidFill>
          </a:ln>
          <a:effectLst>
            <a:outerShdw blurRad="50800" dist="38100" dir="2700000" algn="tl" rotWithShape="0">
              <a:prstClr val="black">
                <a:alpha val="40000"/>
              </a:prstClr>
            </a:outerShdw>
          </a:effectLst>
        </p:spPr>
        <p:txBody>
          <a:bodyPr wrap="square">
            <a:spAutoFit/>
          </a:bodyPr>
          <a:lstStyle/>
          <a:p>
            <a:pPr algn="ctr"/>
            <a:r>
              <a:rPr lang="en-GB" sz="2200" b="1" dirty="0">
                <a:latin typeface="Cambria Math" panose="02040503050406030204" pitchFamily="18" charset="0"/>
                <a:ea typeface="Cambria Math" panose="02040503050406030204" pitchFamily="18" charset="0"/>
              </a:rPr>
              <a:t>Evaluation of time in tight range and the glycaemia risk </a:t>
            </a:r>
            <a:r>
              <a:rPr lang="en-GB" sz="2200" b="1" dirty="0" err="1">
                <a:latin typeface="Cambria Math" panose="02040503050406030204" pitchFamily="18" charset="0"/>
                <a:ea typeface="Cambria Math" panose="02040503050406030204" pitchFamily="18" charset="0"/>
              </a:rPr>
              <a:t>indexin</a:t>
            </a:r>
            <a:r>
              <a:rPr lang="en-GB" sz="2200" b="1" dirty="0">
                <a:latin typeface="Cambria Math" panose="02040503050406030204" pitchFamily="18" charset="0"/>
                <a:ea typeface="Cambria Math" panose="02040503050406030204" pitchFamily="18" charset="0"/>
              </a:rPr>
              <a:t> adults with type 1 diabetes using an advanced hybrid </a:t>
            </a:r>
            <a:r>
              <a:rPr lang="en-GB" sz="2200" b="1" dirty="0" err="1">
                <a:latin typeface="Cambria Math" panose="02040503050406030204" pitchFamily="18" charset="0"/>
                <a:ea typeface="Cambria Math" panose="02040503050406030204" pitchFamily="18" charset="0"/>
              </a:rPr>
              <a:t>closedloop</a:t>
            </a:r>
            <a:r>
              <a:rPr lang="en-GB" sz="2200" b="1" dirty="0">
                <a:latin typeface="Cambria Math" panose="02040503050406030204" pitchFamily="18" charset="0"/>
                <a:ea typeface="Cambria Math" panose="02040503050406030204" pitchFamily="18" charset="0"/>
              </a:rPr>
              <a:t> system: A 1-year real-world assessment</a:t>
            </a:r>
            <a:endParaRPr lang="it-IT" sz="2200" b="1" dirty="0">
              <a:latin typeface="Cambria Math" panose="02040503050406030204" pitchFamily="18" charset="0"/>
              <a:ea typeface="Cambria Math" panose="02040503050406030204" pitchFamily="18" charset="0"/>
            </a:endParaRPr>
          </a:p>
        </p:txBody>
      </p:sp>
      <p:sp>
        <p:nvSpPr>
          <p:cNvPr id="10" name="CasellaDiTesto 9">
            <a:extLst>
              <a:ext uri="{FF2B5EF4-FFF2-40B4-BE49-F238E27FC236}">
                <a16:creationId xmlns:a16="http://schemas.microsoft.com/office/drawing/2014/main" id="{FE5BE38B-A4D1-12C2-472C-56E6B835535D}"/>
              </a:ext>
            </a:extLst>
          </p:cNvPr>
          <p:cNvSpPr txBox="1"/>
          <p:nvPr/>
        </p:nvSpPr>
        <p:spPr>
          <a:xfrm>
            <a:off x="8215768" y="6517751"/>
            <a:ext cx="3916072" cy="307777"/>
          </a:xfrm>
          <a:prstGeom prst="rect">
            <a:avLst/>
          </a:prstGeom>
          <a:noFill/>
        </p:spPr>
        <p:txBody>
          <a:bodyPr wrap="none" rtlCol="0">
            <a:spAutoFit/>
          </a:bodyPr>
          <a:lstStyle/>
          <a:p>
            <a:pPr algn="r"/>
            <a:r>
              <a:rPr lang="it-IT" sz="1400" b="1" dirty="0"/>
              <a:t>Rizzi A.,…, Pitocco D., </a:t>
            </a:r>
            <a:r>
              <a:rPr lang="it-IT" sz="1400" b="1" dirty="0" err="1"/>
              <a:t>Diabetes</a:t>
            </a:r>
            <a:r>
              <a:rPr lang="it-IT" sz="1400" b="1" dirty="0"/>
              <a:t> </a:t>
            </a:r>
            <a:r>
              <a:rPr lang="it-IT" sz="1400" b="1" dirty="0" err="1"/>
              <a:t>Obes</a:t>
            </a:r>
            <a:r>
              <a:rPr lang="it-IT" sz="1400" b="1" dirty="0"/>
              <a:t> </a:t>
            </a:r>
            <a:r>
              <a:rPr lang="it-IT" sz="1400" b="1" dirty="0" err="1"/>
              <a:t>Metab</a:t>
            </a:r>
            <a:r>
              <a:rPr lang="it-IT" sz="1400" b="1" dirty="0"/>
              <a:t>. 2024</a:t>
            </a:r>
          </a:p>
        </p:txBody>
      </p:sp>
      <p:pic>
        <p:nvPicPr>
          <p:cNvPr id="6" name="Immagine 5">
            <a:extLst>
              <a:ext uri="{FF2B5EF4-FFF2-40B4-BE49-F238E27FC236}">
                <a16:creationId xmlns:a16="http://schemas.microsoft.com/office/drawing/2014/main" id="{E46CAC92-C019-1FC6-3D59-1BE15E1215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Layer>
                </a14:imgProps>
              </a:ext>
            </a:extLst>
          </a:blip>
          <a:srcRect l="41744" t="17752" r="20263" b="5365"/>
          <a:stretch/>
        </p:blipFill>
        <p:spPr>
          <a:xfrm>
            <a:off x="185989" y="968795"/>
            <a:ext cx="4951496" cy="5427355"/>
          </a:xfrm>
          <a:prstGeom prst="rect">
            <a:avLst/>
          </a:prstGeom>
          <a:ln w="28575">
            <a:solidFill>
              <a:srgbClr val="47669E"/>
            </a:solidFill>
          </a:ln>
          <a:effectLst>
            <a:outerShdw blurRad="50800" dist="38100" dir="2700000" algn="tl" rotWithShape="0">
              <a:prstClr val="black">
                <a:alpha val="40000"/>
              </a:prstClr>
            </a:outerShdw>
          </a:effectLst>
        </p:spPr>
      </p:pic>
      <p:pic>
        <p:nvPicPr>
          <p:cNvPr id="11" name="Immagine 10">
            <a:extLst>
              <a:ext uri="{FF2B5EF4-FFF2-40B4-BE49-F238E27FC236}">
                <a16:creationId xmlns:a16="http://schemas.microsoft.com/office/drawing/2014/main" id="{07BC6EE4-B919-860C-5D66-35E3AA41840B}"/>
              </a:ext>
            </a:extLst>
          </p:cNvPr>
          <p:cNvPicPr>
            <a:picLocks noChangeAspect="1"/>
          </p:cNvPicPr>
          <p:nvPr/>
        </p:nvPicPr>
        <p:blipFill>
          <a:blip r:embed="rId5"/>
          <a:srcRect l="41941" t="37976" r="19389" b="16113"/>
          <a:stretch/>
        </p:blipFill>
        <p:spPr>
          <a:xfrm>
            <a:off x="5431356" y="1012549"/>
            <a:ext cx="6558874" cy="4217930"/>
          </a:xfrm>
          <a:prstGeom prst="rect">
            <a:avLst/>
          </a:prstGeom>
          <a:ln w="28575">
            <a:solidFill>
              <a:srgbClr val="47669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8676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CAEB3F6B-5D0D-D402-F82C-F6CE87CFE7D4}"/>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a:extLst>
              <a:ext uri="{FF2B5EF4-FFF2-40B4-BE49-F238E27FC236}">
                <a16:creationId xmlns:a16="http://schemas.microsoft.com/office/drawing/2014/main" id="{F5F91BAD-8B83-5590-D99F-EEE7EA8D0D9D}"/>
              </a:ext>
            </a:extLst>
          </p:cNvPr>
          <p:cNvSpPr txBox="1"/>
          <p:nvPr/>
        </p:nvSpPr>
        <p:spPr>
          <a:xfrm>
            <a:off x="220077" y="157825"/>
            <a:ext cx="11751845" cy="830997"/>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a:spAutoFit/>
          </a:bodyPr>
          <a:lstStyle/>
          <a:p>
            <a:pPr algn="ctr"/>
            <a:r>
              <a:rPr lang="en-GB" sz="2400" b="1" dirty="0">
                <a:latin typeface="Cambria Math" panose="02040503050406030204" pitchFamily="18" charset="0"/>
                <a:ea typeface="Cambria Math" panose="02040503050406030204" pitchFamily="18" charset="0"/>
              </a:rPr>
              <a:t>Effects of switching from </a:t>
            </a:r>
            <a:r>
              <a:rPr lang="en-GB" sz="2400" b="1" dirty="0" err="1">
                <a:latin typeface="Cambria Math" panose="02040503050406030204" pitchFamily="18" charset="0"/>
                <a:ea typeface="Cambria Math" panose="02040503050406030204" pitchFamily="18" charset="0"/>
              </a:rPr>
              <a:t>MiniMed</a:t>
            </a:r>
            <a:r>
              <a:rPr lang="en-GB" sz="2400" b="1" dirty="0">
                <a:latin typeface="Cambria Math" panose="02040503050406030204" pitchFamily="18" charset="0"/>
                <a:ea typeface="Cambria Math" panose="02040503050406030204" pitchFamily="18" charset="0"/>
              </a:rPr>
              <a:t>™ 640G to 770G on CGM metrics and DTR-QOL scores: An observational study of Japanese people with T1D</a:t>
            </a:r>
            <a:endParaRPr lang="it-IT" sz="2400" b="1" dirty="0">
              <a:latin typeface="Cambria Math" panose="02040503050406030204" pitchFamily="18" charset="0"/>
              <a:ea typeface="Cambria Math" panose="02040503050406030204" pitchFamily="18" charset="0"/>
            </a:endParaRPr>
          </a:p>
        </p:txBody>
      </p:sp>
      <p:sp>
        <p:nvSpPr>
          <p:cNvPr id="5" name="CasellaDiTesto 4">
            <a:extLst>
              <a:ext uri="{FF2B5EF4-FFF2-40B4-BE49-F238E27FC236}">
                <a16:creationId xmlns:a16="http://schemas.microsoft.com/office/drawing/2014/main" id="{AB301A72-776D-B561-E900-D12CCDDF1DAA}"/>
              </a:ext>
            </a:extLst>
          </p:cNvPr>
          <p:cNvSpPr txBox="1"/>
          <p:nvPr/>
        </p:nvSpPr>
        <p:spPr>
          <a:xfrm>
            <a:off x="7450431" y="1989246"/>
            <a:ext cx="4388517" cy="860235"/>
          </a:xfrm>
          <a:prstGeom prst="rect">
            <a:avLst/>
          </a:prstGeom>
          <a:solidFill>
            <a:srgbClr val="F0F4FA"/>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sz="2000" b="1" dirty="0">
                <a:solidFill>
                  <a:srgbClr val="002060"/>
                </a:solidFill>
              </a:rPr>
              <a:t>Use of the </a:t>
            </a:r>
            <a:r>
              <a:rPr lang="en-GB" sz="2000" b="1" dirty="0" err="1">
                <a:solidFill>
                  <a:srgbClr val="002060"/>
                </a:solidFill>
              </a:rPr>
              <a:t>MiniMedTM</a:t>
            </a:r>
            <a:r>
              <a:rPr lang="en-GB" sz="2000" b="1" dirty="0">
                <a:solidFill>
                  <a:srgbClr val="002060"/>
                </a:solidFill>
              </a:rPr>
              <a:t> 770G improved continuous glucose monitoring metrics. </a:t>
            </a:r>
            <a:endParaRPr lang="it-IT" sz="2000" b="1" dirty="0">
              <a:solidFill>
                <a:srgbClr val="002060"/>
              </a:solidFill>
            </a:endParaRPr>
          </a:p>
        </p:txBody>
      </p:sp>
      <p:sp>
        <p:nvSpPr>
          <p:cNvPr id="7" name="CasellaDiTesto 6">
            <a:extLst>
              <a:ext uri="{FF2B5EF4-FFF2-40B4-BE49-F238E27FC236}">
                <a16:creationId xmlns:a16="http://schemas.microsoft.com/office/drawing/2014/main" id="{135EFF56-F225-030E-0341-886B00B49564}"/>
              </a:ext>
            </a:extLst>
          </p:cNvPr>
          <p:cNvSpPr txBox="1"/>
          <p:nvPr/>
        </p:nvSpPr>
        <p:spPr>
          <a:xfrm>
            <a:off x="7450432" y="3744402"/>
            <a:ext cx="4388517" cy="2060564"/>
          </a:xfrm>
          <a:prstGeom prst="rect">
            <a:avLst/>
          </a:prstGeom>
          <a:solidFill>
            <a:srgbClr val="F0F4FA"/>
          </a:solidFill>
          <a:ln w="19050">
            <a:solidFill>
              <a:srgbClr val="47669E"/>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sz="2000" b="1" dirty="0">
                <a:solidFill>
                  <a:srgbClr val="002060"/>
                </a:solidFill>
              </a:rPr>
              <a:t>However, treatment satisfaction decreased, probably due to the increased frequency of blood glucose monitoring necessary to maintain auto mode.</a:t>
            </a:r>
            <a:endParaRPr lang="it-IT" sz="2000" b="1" dirty="0">
              <a:solidFill>
                <a:srgbClr val="002060"/>
              </a:solidFill>
            </a:endParaRPr>
          </a:p>
        </p:txBody>
      </p:sp>
      <p:sp>
        <p:nvSpPr>
          <p:cNvPr id="9" name="CasellaDiTesto 8">
            <a:extLst>
              <a:ext uri="{FF2B5EF4-FFF2-40B4-BE49-F238E27FC236}">
                <a16:creationId xmlns:a16="http://schemas.microsoft.com/office/drawing/2014/main" id="{4FABC093-4173-074D-5F41-E71046585699}"/>
              </a:ext>
            </a:extLst>
          </p:cNvPr>
          <p:cNvSpPr txBox="1"/>
          <p:nvPr/>
        </p:nvSpPr>
        <p:spPr>
          <a:xfrm>
            <a:off x="353051" y="5370112"/>
            <a:ext cx="6733550" cy="1230401"/>
          </a:xfrm>
          <a:prstGeom prst="rect">
            <a:avLst/>
          </a:prstGeom>
          <a:solidFill>
            <a:schemeClr val="bg1">
              <a:lumMod val="95000"/>
            </a:schemeClr>
          </a:solidFill>
          <a:ln w="19050">
            <a:solidFill>
              <a:srgbClr val="47669E"/>
            </a:solidFill>
          </a:ln>
        </p:spPr>
        <p:txBody>
          <a:bodyPr wrap="square">
            <a:spAutoFit/>
          </a:bodyPr>
          <a:lstStyle/>
          <a:p>
            <a:pPr algn="just">
              <a:lnSpc>
                <a:spcPct val="135000"/>
              </a:lnSpc>
            </a:pPr>
            <a:r>
              <a:rPr lang="it-IT" sz="1400" b="1" dirty="0" err="1"/>
              <a:t>Glycemic</a:t>
            </a:r>
            <a:r>
              <a:rPr lang="it-IT" sz="1400" b="1" dirty="0"/>
              <a:t> </a:t>
            </a:r>
            <a:r>
              <a:rPr lang="it-IT" sz="1400" b="1" dirty="0" err="1"/>
              <a:t>outcomes</a:t>
            </a:r>
            <a:r>
              <a:rPr lang="it-IT" sz="1400" b="1" dirty="0"/>
              <a:t> following </a:t>
            </a:r>
            <a:r>
              <a:rPr lang="it-IT" sz="1400" b="1" dirty="0" err="1"/>
              <a:t>continuous</a:t>
            </a:r>
            <a:r>
              <a:rPr lang="it-IT" sz="1400" b="1" dirty="0"/>
              <a:t> </a:t>
            </a:r>
            <a:r>
              <a:rPr lang="it-IT" sz="1400" b="1" dirty="0" err="1"/>
              <a:t>glucose</a:t>
            </a:r>
            <a:r>
              <a:rPr lang="it-IT" sz="1400" b="1" dirty="0"/>
              <a:t> monitoring</a:t>
            </a:r>
            <a:r>
              <a:rPr lang="it-IT" sz="1400" dirty="0"/>
              <a:t>. TIR 70–180 mg/</a:t>
            </a:r>
            <a:r>
              <a:rPr lang="it-IT" sz="1400" dirty="0" err="1"/>
              <a:t>dL</a:t>
            </a:r>
            <a:r>
              <a:rPr lang="it-IT" sz="1400" dirty="0"/>
              <a:t>, TAR &gt;180 mg/</a:t>
            </a:r>
            <a:r>
              <a:rPr lang="it-IT" sz="1400" dirty="0" err="1"/>
              <a:t>dL</a:t>
            </a:r>
            <a:r>
              <a:rPr lang="it-IT" sz="1400" dirty="0"/>
              <a:t>, TAR &gt;250 mg/</a:t>
            </a:r>
            <a:r>
              <a:rPr lang="it-IT" sz="1400" dirty="0" err="1"/>
              <a:t>dL</a:t>
            </a:r>
            <a:r>
              <a:rPr lang="it-IT" sz="1400" dirty="0"/>
              <a:t>, TBR &lt;70 mg/</a:t>
            </a:r>
            <a:r>
              <a:rPr lang="it-IT" sz="1400" dirty="0" err="1"/>
              <a:t>dL</a:t>
            </a:r>
            <a:r>
              <a:rPr lang="it-IT" sz="1400" dirty="0"/>
              <a:t>, TBR &lt;54 mg/</a:t>
            </a:r>
            <a:r>
              <a:rPr lang="it-IT" sz="1400" dirty="0" err="1"/>
              <a:t>dL</a:t>
            </a:r>
            <a:r>
              <a:rPr lang="it-IT" sz="1400" dirty="0"/>
              <a:t> are </a:t>
            </a:r>
            <a:r>
              <a:rPr lang="it-IT" sz="1400" dirty="0" err="1"/>
              <a:t>presented</a:t>
            </a:r>
            <a:r>
              <a:rPr lang="it-IT" sz="1400" dirty="0"/>
              <a:t> </a:t>
            </a:r>
            <a:r>
              <a:rPr lang="it-IT" sz="1400" dirty="0" err="1"/>
              <a:t>as</a:t>
            </a:r>
            <a:r>
              <a:rPr lang="it-IT" sz="1400" dirty="0"/>
              <a:t> the </a:t>
            </a:r>
            <a:r>
              <a:rPr lang="it-IT" sz="1400" dirty="0" err="1"/>
              <a:t>median</a:t>
            </a:r>
            <a:r>
              <a:rPr lang="it-IT" sz="1400" dirty="0"/>
              <a:t>. TAR &gt;180 mg/</a:t>
            </a:r>
            <a:r>
              <a:rPr lang="it-IT" sz="1400" dirty="0" err="1"/>
              <a:t>dL</a:t>
            </a:r>
            <a:r>
              <a:rPr lang="it-IT" sz="1400" dirty="0"/>
              <a:t> </a:t>
            </a:r>
            <a:r>
              <a:rPr lang="it-IT" sz="1400" dirty="0" err="1"/>
              <a:t>includes</a:t>
            </a:r>
            <a:r>
              <a:rPr lang="it-IT" sz="1400" dirty="0"/>
              <a:t> </a:t>
            </a:r>
            <a:r>
              <a:rPr lang="it-IT" sz="1400" dirty="0" err="1"/>
              <a:t>percentages</a:t>
            </a:r>
            <a:r>
              <a:rPr lang="it-IT" sz="1400" dirty="0"/>
              <a:t> of </a:t>
            </a:r>
            <a:r>
              <a:rPr lang="it-IT" sz="1400" dirty="0" err="1"/>
              <a:t>values</a:t>
            </a:r>
            <a:r>
              <a:rPr lang="it-IT" sz="1400" dirty="0"/>
              <a:t> &gt;250 mg/</a:t>
            </a:r>
            <a:r>
              <a:rPr lang="it-IT" sz="1400" dirty="0" err="1"/>
              <a:t>dL</a:t>
            </a:r>
            <a:r>
              <a:rPr lang="it-IT" sz="1400" dirty="0"/>
              <a:t>. TBR &lt;70 mg/</a:t>
            </a:r>
            <a:r>
              <a:rPr lang="it-IT" sz="1400" dirty="0" err="1"/>
              <a:t>dL</a:t>
            </a:r>
            <a:r>
              <a:rPr lang="it-IT" sz="1400" dirty="0"/>
              <a:t> </a:t>
            </a:r>
            <a:r>
              <a:rPr lang="it-IT" sz="1400" dirty="0" err="1"/>
              <a:t>includes</a:t>
            </a:r>
            <a:r>
              <a:rPr lang="it-IT" sz="1400" dirty="0"/>
              <a:t> </a:t>
            </a:r>
            <a:r>
              <a:rPr lang="it-IT" sz="1400" dirty="0" err="1"/>
              <a:t>percentages</a:t>
            </a:r>
            <a:r>
              <a:rPr lang="it-IT" sz="1400" dirty="0"/>
              <a:t> of </a:t>
            </a:r>
            <a:r>
              <a:rPr lang="it-IT" sz="1400" dirty="0" err="1"/>
              <a:t>values</a:t>
            </a:r>
            <a:r>
              <a:rPr lang="it-IT" sz="1400" dirty="0"/>
              <a:t> &lt;54 mg/</a:t>
            </a:r>
            <a:r>
              <a:rPr lang="it-IT" sz="1400" dirty="0" err="1"/>
              <a:t>dL</a:t>
            </a:r>
            <a:r>
              <a:rPr lang="it-IT" sz="1400" dirty="0"/>
              <a:t>.</a:t>
            </a:r>
          </a:p>
        </p:txBody>
      </p:sp>
      <p:pic>
        <p:nvPicPr>
          <p:cNvPr id="11" name="Immagine 10">
            <a:extLst>
              <a:ext uri="{FF2B5EF4-FFF2-40B4-BE49-F238E27FC236}">
                <a16:creationId xmlns:a16="http://schemas.microsoft.com/office/drawing/2014/main" id="{C7FB7FB2-C694-9B7A-510B-AC8FA70F30B1}"/>
              </a:ext>
            </a:extLst>
          </p:cNvPr>
          <p:cNvPicPr>
            <a:picLocks noChangeAspect="1"/>
          </p:cNvPicPr>
          <p:nvPr/>
        </p:nvPicPr>
        <p:blipFill>
          <a:blip r:embed="rId3"/>
          <a:srcRect l="38584" t="32578" r="25420" b="16753"/>
          <a:stretch/>
        </p:blipFill>
        <p:spPr>
          <a:xfrm>
            <a:off x="353051" y="1142718"/>
            <a:ext cx="6733549" cy="4216777"/>
          </a:xfrm>
          <a:prstGeom prst="rect">
            <a:avLst/>
          </a:prstGeom>
          <a:ln w="28575">
            <a:solidFill>
              <a:srgbClr val="47669E"/>
            </a:solidFill>
          </a:ln>
          <a:effectLst>
            <a:outerShdw blurRad="50800" dist="38100" dir="2700000" algn="tl" rotWithShape="0">
              <a:prstClr val="black">
                <a:alpha val="40000"/>
              </a:prstClr>
            </a:outerShdw>
          </a:effectLst>
        </p:spPr>
      </p:pic>
      <p:sp>
        <p:nvSpPr>
          <p:cNvPr id="13" name="CasellaDiTesto 12">
            <a:extLst>
              <a:ext uri="{FF2B5EF4-FFF2-40B4-BE49-F238E27FC236}">
                <a16:creationId xmlns:a16="http://schemas.microsoft.com/office/drawing/2014/main" id="{8AF7C1D5-156E-AABA-D0D8-B78639B52B2E}"/>
              </a:ext>
            </a:extLst>
          </p:cNvPr>
          <p:cNvSpPr txBox="1"/>
          <p:nvPr/>
        </p:nvSpPr>
        <p:spPr>
          <a:xfrm>
            <a:off x="8337884" y="6446624"/>
            <a:ext cx="3634038" cy="307777"/>
          </a:xfrm>
          <a:prstGeom prst="rect">
            <a:avLst/>
          </a:prstGeom>
          <a:noFill/>
        </p:spPr>
        <p:txBody>
          <a:bodyPr wrap="square">
            <a:spAutoFit/>
          </a:bodyPr>
          <a:lstStyle/>
          <a:p>
            <a:pPr algn="r"/>
            <a:r>
              <a:rPr lang="it-IT" sz="1400" b="1" dirty="0" err="1"/>
              <a:t>Kogai</a:t>
            </a:r>
            <a:r>
              <a:rPr lang="it-IT" sz="1400" b="1" dirty="0"/>
              <a:t> T et al., J </a:t>
            </a:r>
            <a:r>
              <a:rPr lang="it-IT" sz="1400" b="1" dirty="0" err="1"/>
              <a:t>Diabetes</a:t>
            </a:r>
            <a:r>
              <a:rPr lang="it-IT" sz="1400" b="1" dirty="0"/>
              <a:t> </a:t>
            </a:r>
            <a:r>
              <a:rPr lang="it-IT" sz="1400" b="1" dirty="0" err="1"/>
              <a:t>Investig</a:t>
            </a:r>
            <a:r>
              <a:rPr lang="it-IT" sz="1400" b="1" dirty="0"/>
              <a:t> 2024</a:t>
            </a:r>
          </a:p>
        </p:txBody>
      </p:sp>
    </p:spTree>
    <p:extLst>
      <p:ext uri="{BB962C8B-B14F-4D97-AF65-F5344CB8AC3E}">
        <p14:creationId xmlns:p14="http://schemas.microsoft.com/office/powerpoint/2010/main" val="794112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788ADD20-DDB8-D52D-BDD5-2727EE48ECAE}"/>
              </a:ext>
            </a:extLst>
          </p:cNvPr>
          <p:cNvPicPr>
            <a:picLocks noChangeAspect="1"/>
          </p:cNvPicPr>
          <p:nvPr/>
        </p:nvPicPr>
        <p:blipFill>
          <a:blip r:embed="rId2"/>
          <a:stretch>
            <a:fillRect/>
          </a:stretch>
        </p:blipFill>
        <p:spPr>
          <a:xfrm>
            <a:off x="0" y="0"/>
            <a:ext cx="12192000" cy="6857999"/>
          </a:xfrm>
          <a:prstGeom prst="rect">
            <a:avLst/>
          </a:prstGeom>
        </p:spPr>
      </p:pic>
      <p:sp>
        <p:nvSpPr>
          <p:cNvPr id="3" name="CasellaDiTesto 2">
            <a:extLst>
              <a:ext uri="{FF2B5EF4-FFF2-40B4-BE49-F238E27FC236}">
                <a16:creationId xmlns:a16="http://schemas.microsoft.com/office/drawing/2014/main" id="{86DE0162-A5D1-BFA4-44E8-C445376D9C55}"/>
              </a:ext>
            </a:extLst>
          </p:cNvPr>
          <p:cNvSpPr txBox="1"/>
          <p:nvPr/>
        </p:nvSpPr>
        <p:spPr>
          <a:xfrm>
            <a:off x="266699" y="5590739"/>
            <a:ext cx="11658599" cy="887166"/>
          </a:xfrm>
          <a:prstGeom prst="rect">
            <a:avLst/>
          </a:prstGeom>
          <a:solidFill>
            <a:srgbClr val="F0F4FA"/>
          </a:solidFill>
          <a:ln w="28575">
            <a:solidFill>
              <a:srgbClr val="47669E"/>
            </a:solidFill>
          </a:ln>
          <a:effectLst>
            <a:glow rad="76200">
              <a:srgbClr val="008080">
                <a:alpha val="60000"/>
              </a:srgbClr>
            </a:glow>
            <a:outerShdw blurRad="50800" dist="38100" dir="2700000" algn="tl" rotWithShape="0">
              <a:prstClr val="black">
                <a:alpha val="40000"/>
              </a:prstClr>
            </a:outerShdw>
          </a:effectLst>
        </p:spPr>
        <p:txBody>
          <a:bodyPr wrap="square">
            <a:spAutoFit/>
          </a:bodyPr>
          <a:lstStyle/>
          <a:p>
            <a:pPr algn="just">
              <a:lnSpc>
                <a:spcPct val="135000"/>
              </a:lnSpc>
            </a:pPr>
            <a:r>
              <a:rPr lang="en-GB" sz="2000" b="1" dirty="0">
                <a:solidFill>
                  <a:srgbClr val="002060"/>
                </a:solidFill>
              </a:rPr>
              <a:t>The AHCL </a:t>
            </a:r>
            <a:r>
              <a:rPr lang="en-GB" sz="2000" b="1" dirty="0" err="1">
                <a:solidFill>
                  <a:srgbClr val="002060"/>
                </a:solidFill>
              </a:rPr>
              <a:t>Minimed</a:t>
            </a:r>
            <a:r>
              <a:rPr lang="en-GB" sz="2000" b="1" dirty="0">
                <a:solidFill>
                  <a:srgbClr val="002060"/>
                </a:solidFill>
              </a:rPr>
              <a:t>™ 780G system </a:t>
            </a:r>
            <a:r>
              <a:rPr lang="en-GB" sz="2000" b="1" dirty="0" err="1">
                <a:solidFill>
                  <a:srgbClr val="002060"/>
                </a:solidFill>
              </a:rPr>
              <a:t>signifcantly</a:t>
            </a:r>
            <a:r>
              <a:rPr lang="en-GB" sz="2000" b="1" dirty="0">
                <a:solidFill>
                  <a:srgbClr val="002060"/>
                </a:solidFill>
              </a:rPr>
              <a:t> enhances TITR, demonstrating continuous improvement throughout a 12-month follow-up period.</a:t>
            </a:r>
            <a:endParaRPr lang="it-IT" sz="2000" b="1" dirty="0">
              <a:solidFill>
                <a:srgbClr val="002060"/>
              </a:solidFill>
            </a:endParaRPr>
          </a:p>
        </p:txBody>
      </p:sp>
      <p:pic>
        <p:nvPicPr>
          <p:cNvPr id="7" name="Immagine 6">
            <a:extLst>
              <a:ext uri="{FF2B5EF4-FFF2-40B4-BE49-F238E27FC236}">
                <a16:creationId xmlns:a16="http://schemas.microsoft.com/office/drawing/2014/main" id="{73066776-4918-10CE-E609-CF0B2DDABC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700" y="799614"/>
            <a:ext cx="11658599" cy="4518923"/>
          </a:xfrm>
          <a:prstGeom prst="rect">
            <a:avLst/>
          </a:prstGeom>
          <a:solidFill>
            <a:schemeClr val="bg1"/>
          </a:solidFill>
          <a:ln w="28575">
            <a:solidFill>
              <a:srgbClr val="47669E"/>
            </a:solidFill>
          </a:ln>
          <a:effectLst>
            <a:glow rad="88900">
              <a:srgbClr val="008080">
                <a:alpha val="60000"/>
              </a:srgbClr>
            </a:glow>
            <a:outerShdw blurRad="50800" dist="38100" dir="2700000" algn="tl" rotWithShape="0">
              <a:prstClr val="black">
                <a:alpha val="40000"/>
              </a:prstClr>
            </a:outerShdw>
          </a:effectLst>
        </p:spPr>
      </p:pic>
      <p:sp>
        <p:nvSpPr>
          <p:cNvPr id="9" name="CasellaDiTesto 8">
            <a:extLst>
              <a:ext uri="{FF2B5EF4-FFF2-40B4-BE49-F238E27FC236}">
                <a16:creationId xmlns:a16="http://schemas.microsoft.com/office/drawing/2014/main" id="{83961842-0901-C6D0-67DE-03B481AA348D}"/>
              </a:ext>
            </a:extLst>
          </p:cNvPr>
          <p:cNvSpPr txBox="1"/>
          <p:nvPr/>
        </p:nvSpPr>
        <p:spPr>
          <a:xfrm>
            <a:off x="5970671" y="6513480"/>
            <a:ext cx="6093994" cy="307777"/>
          </a:xfrm>
          <a:prstGeom prst="rect">
            <a:avLst/>
          </a:prstGeom>
          <a:noFill/>
        </p:spPr>
        <p:txBody>
          <a:bodyPr wrap="square">
            <a:spAutoFit/>
          </a:bodyPr>
          <a:lstStyle/>
          <a:p>
            <a:pPr algn="r"/>
            <a:r>
              <a:rPr lang="it-IT" sz="1400" b="1" dirty="0" err="1"/>
              <a:t>Nigi</a:t>
            </a:r>
            <a:r>
              <a:rPr lang="it-IT" sz="1400" b="1" dirty="0"/>
              <a:t> L.,…, Dotta F., </a:t>
            </a:r>
            <a:r>
              <a:rPr lang="it-IT" sz="1400" b="1" dirty="0" err="1"/>
              <a:t>Diabetes</a:t>
            </a:r>
            <a:r>
              <a:rPr lang="it-IT" sz="1400" b="1" dirty="0"/>
              <a:t> </a:t>
            </a:r>
            <a:r>
              <a:rPr lang="it-IT" sz="1400" b="1" dirty="0" err="1"/>
              <a:t>Ther</a:t>
            </a:r>
            <a:r>
              <a:rPr lang="it-IT" sz="1400" b="1" dirty="0"/>
              <a:t> 2024</a:t>
            </a:r>
          </a:p>
        </p:txBody>
      </p:sp>
      <p:sp>
        <p:nvSpPr>
          <p:cNvPr id="11" name="CasellaDiTesto 10">
            <a:extLst>
              <a:ext uri="{FF2B5EF4-FFF2-40B4-BE49-F238E27FC236}">
                <a16:creationId xmlns:a16="http://schemas.microsoft.com/office/drawing/2014/main" id="{D578F59E-A547-7F8F-4BF9-5949F5B7D8D4}"/>
              </a:ext>
            </a:extLst>
          </p:cNvPr>
          <p:cNvSpPr txBox="1"/>
          <p:nvPr/>
        </p:nvSpPr>
        <p:spPr>
          <a:xfrm>
            <a:off x="176463" y="154972"/>
            <a:ext cx="11839074" cy="400110"/>
          </a:xfrm>
          <a:prstGeom prst="rect">
            <a:avLst/>
          </a:prstGeom>
          <a:solidFill>
            <a:schemeClr val="bg1"/>
          </a:solidFill>
          <a:ln w="28575">
            <a:solidFill>
              <a:srgbClr val="A20000"/>
            </a:solidFill>
          </a:ln>
          <a:effectLst>
            <a:outerShdw blurRad="50800" dist="38100" dir="2700000" algn="tl" rotWithShape="0">
              <a:prstClr val="black">
                <a:alpha val="40000"/>
              </a:prstClr>
            </a:outerShdw>
          </a:effectLst>
        </p:spPr>
        <p:txBody>
          <a:bodyPr wrap="square">
            <a:spAutoFit/>
          </a:bodyPr>
          <a:lstStyle/>
          <a:p>
            <a:pPr algn="ctr"/>
            <a:r>
              <a:rPr lang="en-GB" sz="2000" b="1" dirty="0">
                <a:latin typeface="Cambria Math" panose="02040503050406030204" pitchFamily="18" charset="0"/>
                <a:ea typeface="Cambria Math" panose="02040503050406030204" pitchFamily="18" charset="0"/>
              </a:rPr>
              <a:t>12‑Month Time in Tight Range Improvement with Advanced Hybrid‑Closed Loop System in Adults with T1D</a:t>
            </a:r>
            <a:endParaRPr lang="it-IT" sz="2000" b="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773391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schizzo, aqua, Arte bambini, arte&#10;&#10;Descrizione generata automaticamente">
            <a:extLst>
              <a:ext uri="{FF2B5EF4-FFF2-40B4-BE49-F238E27FC236}">
                <a16:creationId xmlns:a16="http://schemas.microsoft.com/office/drawing/2014/main" id="{56DD496E-FB75-920D-FF95-F4FAA2E3B065}"/>
              </a:ext>
            </a:extLst>
          </p:cNvPr>
          <p:cNvPicPr>
            <a:picLocks noChangeAspect="1"/>
          </p:cNvPicPr>
          <p:nvPr/>
        </p:nvPicPr>
        <p:blipFill rotWithShape="1">
          <a:blip r:embed="rId2">
            <a:extLst>
              <a:ext uri="{28A0092B-C50C-407E-A947-70E740481C1C}">
                <a14:useLocalDpi xmlns:a14="http://schemas.microsoft.com/office/drawing/2010/main" val="0"/>
              </a:ext>
            </a:extLst>
          </a:blip>
          <a:srcRect l="6357" r="4817"/>
          <a:stretch/>
        </p:blipFill>
        <p:spPr>
          <a:xfrm>
            <a:off x="0" y="0"/>
            <a:ext cx="12192000" cy="6858000"/>
          </a:xfrm>
          <a:prstGeom prst="rect">
            <a:avLst/>
          </a:prstGeom>
        </p:spPr>
      </p:pic>
      <p:sp>
        <p:nvSpPr>
          <p:cNvPr id="3" name="CasellaDiTesto 2">
            <a:extLst>
              <a:ext uri="{FF2B5EF4-FFF2-40B4-BE49-F238E27FC236}">
                <a16:creationId xmlns:a16="http://schemas.microsoft.com/office/drawing/2014/main" id="{3C8F099F-9182-04FC-94AE-C2E528C5EC6A}"/>
              </a:ext>
            </a:extLst>
          </p:cNvPr>
          <p:cNvSpPr txBox="1"/>
          <p:nvPr/>
        </p:nvSpPr>
        <p:spPr>
          <a:xfrm>
            <a:off x="3071131" y="189531"/>
            <a:ext cx="6096000" cy="523220"/>
          </a:xfrm>
          <a:prstGeom prst="rect">
            <a:avLst/>
          </a:prstGeom>
          <a:noFill/>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Changing landscape of CGM coverage</a:t>
            </a:r>
            <a:endParaRPr lang="it-IT" sz="2800" b="1" dirty="0">
              <a:solidFill>
                <a:srgbClr val="9E0000"/>
              </a:solidFill>
              <a:effectLst>
                <a:outerShdw blurRad="38100" dist="38100" dir="2700000" algn="tl">
                  <a:srgbClr val="000000">
                    <a:alpha val="43137"/>
                  </a:srgbClr>
                </a:outerShdw>
              </a:effectLst>
            </a:endParaRPr>
          </a:p>
        </p:txBody>
      </p:sp>
      <p:sp>
        <p:nvSpPr>
          <p:cNvPr id="5" name="CasellaDiTesto 4">
            <a:extLst>
              <a:ext uri="{FF2B5EF4-FFF2-40B4-BE49-F238E27FC236}">
                <a16:creationId xmlns:a16="http://schemas.microsoft.com/office/drawing/2014/main" id="{45470103-C439-715E-4037-2C7CB6317A5D}"/>
              </a:ext>
            </a:extLst>
          </p:cNvPr>
          <p:cNvSpPr txBox="1"/>
          <p:nvPr/>
        </p:nvSpPr>
        <p:spPr>
          <a:xfrm>
            <a:off x="633411" y="1119066"/>
            <a:ext cx="10971440" cy="812530"/>
          </a:xfrm>
          <a:prstGeom prst="rect">
            <a:avLst/>
          </a:prstGeom>
          <a:noFill/>
        </p:spPr>
        <p:txBody>
          <a:bodyPr wrap="square">
            <a:spAutoFit/>
          </a:bodyPr>
          <a:lstStyle/>
          <a:p>
            <a:pPr algn="ctr">
              <a:lnSpc>
                <a:spcPct val="130000"/>
              </a:lnSpc>
            </a:pPr>
            <a:r>
              <a:rPr lang="en-GB" b="1" i="1" dirty="0">
                <a:solidFill>
                  <a:srgbClr val="002060"/>
                </a:solidFill>
              </a:rPr>
              <a:t>CGM is recommended in everyone with diabetes who uses insulin (</a:t>
            </a:r>
            <a:r>
              <a:rPr lang="en-GB" b="1" i="1" dirty="0" err="1">
                <a:solidFill>
                  <a:srgbClr val="002060"/>
                </a:solidFill>
              </a:rPr>
              <a:t>cfr</a:t>
            </a:r>
            <a:r>
              <a:rPr lang="en-GB" b="1" i="1" dirty="0">
                <a:solidFill>
                  <a:srgbClr val="002060"/>
                </a:solidFill>
              </a:rPr>
              <a:t> ADA Standards of Medical Care 2023), </a:t>
            </a:r>
          </a:p>
          <a:p>
            <a:pPr algn="ctr">
              <a:lnSpc>
                <a:spcPct val="130000"/>
              </a:lnSpc>
            </a:pPr>
            <a:r>
              <a:rPr lang="en-GB" b="1" i="1" dirty="0">
                <a:solidFill>
                  <a:srgbClr val="002060"/>
                </a:solidFill>
              </a:rPr>
              <a:t>and according to the Endocrine Society, also in everyone on sulfonylurea.</a:t>
            </a:r>
            <a:endParaRPr lang="it-IT" b="1" i="1" dirty="0">
              <a:solidFill>
                <a:srgbClr val="002060"/>
              </a:solidFill>
            </a:endParaRPr>
          </a:p>
        </p:txBody>
      </p:sp>
      <p:sp>
        <p:nvSpPr>
          <p:cNvPr id="7" name="CasellaDiTesto 6">
            <a:extLst>
              <a:ext uri="{FF2B5EF4-FFF2-40B4-BE49-F238E27FC236}">
                <a16:creationId xmlns:a16="http://schemas.microsoft.com/office/drawing/2014/main" id="{3E445D5B-0DF3-2242-4370-1CEF2704FF75}"/>
              </a:ext>
            </a:extLst>
          </p:cNvPr>
          <p:cNvSpPr txBox="1"/>
          <p:nvPr/>
        </p:nvSpPr>
        <p:spPr>
          <a:xfrm>
            <a:off x="671511" y="2174627"/>
            <a:ext cx="10895240" cy="4053417"/>
          </a:xfrm>
          <a:prstGeom prst="rect">
            <a:avLst/>
          </a:prstGeom>
          <a:solidFill>
            <a:schemeClr val="bg1">
              <a:lumMod val="95000"/>
            </a:schemeClr>
          </a:solidFill>
          <a:ln w="28575">
            <a:solidFill>
              <a:srgbClr val="9E0000"/>
            </a:solidFill>
          </a:ln>
          <a:effectLst>
            <a:glow rad="101600">
              <a:srgbClr val="002060">
                <a:alpha val="6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GB" b="1" u="sng" dirty="0">
                <a:solidFill>
                  <a:srgbClr val="000099"/>
                </a:solidFill>
              </a:rPr>
              <a:t>More and more health insurance companies start following these guidelines:</a:t>
            </a:r>
          </a:p>
          <a:p>
            <a:pPr algn="just">
              <a:lnSpc>
                <a:spcPct val="130000"/>
              </a:lnSpc>
            </a:pPr>
            <a:endParaRPr lang="en-GB" b="1" dirty="0">
              <a:solidFill>
                <a:srgbClr val="002060"/>
              </a:solidFill>
            </a:endParaRPr>
          </a:p>
          <a:p>
            <a:pPr algn="just">
              <a:lnSpc>
                <a:spcPct val="130000"/>
              </a:lnSpc>
            </a:pPr>
            <a:r>
              <a:rPr lang="en-GB" b="1" u="sng" dirty="0">
                <a:solidFill>
                  <a:srgbClr val="9E0000"/>
                </a:solidFill>
              </a:rPr>
              <a:t>The US</a:t>
            </a:r>
            <a:r>
              <a:rPr lang="en-GB" b="1" dirty="0">
                <a:solidFill>
                  <a:srgbClr val="002060"/>
                </a:solidFill>
              </a:rPr>
              <a:t>: Since 17-4-2023, the </a:t>
            </a:r>
            <a:r>
              <a:rPr lang="en-GB" b="1" dirty="0" err="1">
                <a:solidFill>
                  <a:srgbClr val="002060"/>
                </a:solidFill>
              </a:rPr>
              <a:t>FreeStyle</a:t>
            </a:r>
            <a:r>
              <a:rPr lang="en-GB" b="1" dirty="0">
                <a:solidFill>
                  <a:srgbClr val="002060"/>
                </a:solidFill>
              </a:rPr>
              <a:t> Libre2 and the Dexcom G7 is reimbursed for people on </a:t>
            </a:r>
            <a:r>
              <a:rPr lang="en-GB" b="1" dirty="0" err="1">
                <a:solidFill>
                  <a:srgbClr val="002060"/>
                </a:solidFill>
              </a:rPr>
              <a:t>Center</a:t>
            </a:r>
            <a:r>
              <a:rPr lang="en-GB" b="1" dirty="0">
                <a:solidFill>
                  <a:srgbClr val="002060"/>
                </a:solidFill>
              </a:rPr>
              <a:t> for Medicare and Medicaid Services' (CMS) who are on insulin (1 or more injections per day) or have experienced a level 2 or 3 </a:t>
            </a:r>
            <a:r>
              <a:rPr lang="en-GB" b="1" dirty="0" err="1">
                <a:solidFill>
                  <a:srgbClr val="002060"/>
                </a:solidFill>
              </a:rPr>
              <a:t>hypoglycemia</a:t>
            </a:r>
            <a:r>
              <a:rPr lang="en-GB" b="1" dirty="0">
                <a:solidFill>
                  <a:srgbClr val="002060"/>
                </a:solidFill>
              </a:rPr>
              <a:t>. Both Abbott and Dexcom have developed a nice website for this large new population.</a:t>
            </a:r>
          </a:p>
          <a:p>
            <a:pPr algn="just">
              <a:lnSpc>
                <a:spcPct val="130000"/>
              </a:lnSpc>
            </a:pPr>
            <a:endParaRPr lang="en-GB" b="1" dirty="0">
              <a:solidFill>
                <a:srgbClr val="002060"/>
              </a:solidFill>
            </a:endParaRPr>
          </a:p>
          <a:p>
            <a:pPr algn="just">
              <a:lnSpc>
                <a:spcPct val="130000"/>
              </a:lnSpc>
            </a:pPr>
            <a:r>
              <a:rPr lang="en-GB" b="1" u="sng" dirty="0">
                <a:solidFill>
                  <a:srgbClr val="9E0000"/>
                </a:solidFill>
              </a:rPr>
              <a:t>Canada</a:t>
            </a:r>
            <a:r>
              <a:rPr lang="en-GB" b="1" dirty="0">
                <a:solidFill>
                  <a:srgbClr val="002060"/>
                </a:solidFill>
              </a:rPr>
              <a:t>: Since 27-4-2023, the Dexcom G6 is reimbursed for people on the Non-Insured Health Benefits (NIHB) program who use insulin (1 or more injections per day).</a:t>
            </a:r>
          </a:p>
          <a:p>
            <a:pPr algn="just">
              <a:lnSpc>
                <a:spcPct val="130000"/>
              </a:lnSpc>
            </a:pPr>
            <a:endParaRPr lang="en-GB" b="1" dirty="0">
              <a:solidFill>
                <a:srgbClr val="002060"/>
              </a:solidFill>
            </a:endParaRPr>
          </a:p>
          <a:p>
            <a:pPr algn="just">
              <a:lnSpc>
                <a:spcPct val="130000"/>
              </a:lnSpc>
            </a:pPr>
            <a:r>
              <a:rPr lang="en-GB" b="1" u="sng" dirty="0">
                <a:solidFill>
                  <a:srgbClr val="9E0000"/>
                </a:solidFill>
              </a:rPr>
              <a:t>Wales</a:t>
            </a:r>
            <a:r>
              <a:rPr lang="en-GB" b="1" dirty="0">
                <a:solidFill>
                  <a:srgbClr val="002060"/>
                </a:solidFill>
              </a:rPr>
              <a:t>: "In Wales, current guidance is that anyone on insulin should be eligible for intermittent CGM. It was presented to funders as an alternative to BGM that saves physician time." - Diabetes UK 2023</a:t>
            </a:r>
            <a:endParaRPr lang="it-IT" b="1" dirty="0">
              <a:solidFill>
                <a:srgbClr val="002060"/>
              </a:solidFill>
            </a:endParaRPr>
          </a:p>
        </p:txBody>
      </p:sp>
    </p:spTree>
    <p:extLst>
      <p:ext uri="{BB962C8B-B14F-4D97-AF65-F5344CB8AC3E}">
        <p14:creationId xmlns:p14="http://schemas.microsoft.com/office/powerpoint/2010/main" val="152838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Policromia, bolla, sfera&#10;&#10;Descrizione generata automaticamente">
            <a:extLst>
              <a:ext uri="{FF2B5EF4-FFF2-40B4-BE49-F238E27FC236}">
                <a16:creationId xmlns:a16="http://schemas.microsoft.com/office/drawing/2014/main" id="{3321F839-3A5D-17CB-0DE0-7603F1574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6" name="Rettangolo 5"/>
          <p:cNvSpPr/>
          <p:nvPr/>
        </p:nvSpPr>
        <p:spPr>
          <a:xfrm>
            <a:off x="936852" y="4484920"/>
            <a:ext cx="10548257" cy="1255236"/>
          </a:xfrm>
          <a:prstGeom prst="rect">
            <a:avLst/>
          </a:prstGeom>
          <a:solidFill>
            <a:srgbClr val="E8E9F4"/>
          </a:solidFill>
          <a:ln w="19050">
            <a:solidFill>
              <a:srgbClr val="008080"/>
            </a:solidFill>
          </a:ln>
          <a:effectLst>
            <a:glow rad="63500">
              <a:srgbClr val="008080">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936851" y="3041884"/>
            <a:ext cx="10548257" cy="982877"/>
          </a:xfrm>
          <a:prstGeom prst="rect">
            <a:avLst/>
          </a:prstGeom>
          <a:solidFill>
            <a:srgbClr val="E7F5F5"/>
          </a:solidFill>
          <a:ln w="19050">
            <a:solidFill>
              <a:srgbClr val="604C9A"/>
            </a:solidFill>
          </a:ln>
          <a:effectLst>
            <a:glow rad="63500">
              <a:srgbClr val="604C9A">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936851" y="1569737"/>
            <a:ext cx="10548257" cy="870857"/>
          </a:xfrm>
          <a:prstGeom prst="rect">
            <a:avLst/>
          </a:prstGeom>
          <a:solidFill>
            <a:schemeClr val="bg1">
              <a:lumMod val="95000"/>
            </a:schemeClr>
          </a:solidFill>
          <a:ln w="19050">
            <a:solidFill>
              <a:srgbClr val="546882"/>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B4644AB8-3847-F350-47CB-0B0A4D94948C}"/>
              </a:ext>
            </a:extLst>
          </p:cNvPr>
          <p:cNvSpPr txBox="1"/>
          <p:nvPr/>
        </p:nvSpPr>
        <p:spPr>
          <a:xfrm>
            <a:off x="1024619" y="1566962"/>
            <a:ext cx="10372724" cy="4173194"/>
          </a:xfrm>
          <a:prstGeom prst="rect">
            <a:avLst/>
          </a:prstGeom>
          <a:noFill/>
        </p:spPr>
        <p:txBody>
          <a:bodyPr wrap="square">
            <a:spAutoFit/>
          </a:bodyPr>
          <a:lstStyle/>
          <a:p>
            <a:pPr algn="just">
              <a:lnSpc>
                <a:spcPct val="135000"/>
              </a:lnSpc>
              <a:buFont typeface="Arial" panose="020B0604020202020204" pitchFamily="34" charset="0"/>
              <a:buChar char="•"/>
            </a:pPr>
            <a:r>
              <a:rPr lang="en-GB" b="1" i="0" dirty="0">
                <a:solidFill>
                  <a:srgbClr val="002060"/>
                </a:solidFill>
                <a:effectLst/>
              </a:rPr>
              <a:t>•Diabetes technology is rapidly changing traditional care; safety, efficacy, and cost-effectiveness are driving reimbursement and adoption.</a:t>
            </a:r>
          </a:p>
          <a:p>
            <a:pPr algn="just">
              <a:lnSpc>
                <a:spcPct val="135000"/>
              </a:lnSpc>
              <a:buFont typeface="Arial" panose="020B0604020202020204" pitchFamily="34" charset="0"/>
              <a:buChar char="•"/>
            </a:pPr>
            <a:endParaRPr lang="en-GB" b="1" i="0" dirty="0">
              <a:solidFill>
                <a:srgbClr val="002060"/>
              </a:solidFill>
              <a:effectLst/>
            </a:endParaRPr>
          </a:p>
          <a:p>
            <a:pPr algn="just">
              <a:lnSpc>
                <a:spcPct val="135000"/>
              </a:lnSpc>
              <a:buFont typeface="Arial" panose="020B0604020202020204" pitchFamily="34" charset="0"/>
              <a:buChar char="•"/>
            </a:pPr>
            <a:endParaRPr lang="en-GB" b="1" i="0" dirty="0">
              <a:solidFill>
                <a:srgbClr val="002060"/>
              </a:solidFill>
              <a:effectLst/>
            </a:endParaRPr>
          </a:p>
          <a:p>
            <a:pPr algn="just">
              <a:lnSpc>
                <a:spcPct val="135000"/>
              </a:lnSpc>
              <a:buFont typeface="Arial" panose="020B0604020202020204" pitchFamily="34" charset="0"/>
              <a:buChar char="•"/>
            </a:pPr>
            <a:r>
              <a:rPr lang="en-GB" b="1" i="0" dirty="0">
                <a:solidFill>
                  <a:srgbClr val="002060"/>
                </a:solidFill>
                <a:effectLst/>
              </a:rPr>
              <a:t>•Insulin pump use is associated with improved metabolic control, less glucose variability, less </a:t>
            </a:r>
            <a:r>
              <a:rPr lang="en-GB" b="1" i="0" dirty="0" err="1">
                <a:solidFill>
                  <a:srgbClr val="002060"/>
                </a:solidFill>
                <a:effectLst/>
              </a:rPr>
              <a:t>hypoglycemia</a:t>
            </a:r>
            <a:r>
              <a:rPr lang="en-GB" b="1" i="0" dirty="0">
                <a:solidFill>
                  <a:srgbClr val="002060"/>
                </a:solidFill>
                <a:effectLst/>
              </a:rPr>
              <a:t>, and improved quality of life.</a:t>
            </a:r>
          </a:p>
          <a:p>
            <a:pPr algn="just">
              <a:lnSpc>
                <a:spcPct val="135000"/>
              </a:lnSpc>
              <a:buFont typeface="Arial" panose="020B0604020202020204" pitchFamily="34" charset="0"/>
              <a:buChar char="•"/>
            </a:pPr>
            <a:endParaRPr lang="en-GB" b="1" i="0" dirty="0">
              <a:solidFill>
                <a:srgbClr val="002060"/>
              </a:solidFill>
              <a:effectLst/>
            </a:endParaRPr>
          </a:p>
          <a:p>
            <a:pPr algn="just">
              <a:lnSpc>
                <a:spcPct val="135000"/>
              </a:lnSpc>
              <a:buFont typeface="Arial" panose="020B0604020202020204" pitchFamily="34" charset="0"/>
              <a:buChar char="•"/>
            </a:pPr>
            <a:endParaRPr lang="en-GB" b="1" i="0" dirty="0">
              <a:solidFill>
                <a:srgbClr val="002060"/>
              </a:solidFill>
              <a:effectLst/>
            </a:endParaRPr>
          </a:p>
          <a:p>
            <a:pPr algn="just">
              <a:lnSpc>
                <a:spcPct val="135000"/>
              </a:lnSpc>
              <a:buFont typeface="Arial" panose="020B0604020202020204" pitchFamily="34" charset="0"/>
              <a:buChar char="•"/>
            </a:pPr>
            <a:r>
              <a:rPr lang="en-GB" b="1" i="0" dirty="0">
                <a:solidFill>
                  <a:srgbClr val="002060"/>
                </a:solidFill>
                <a:effectLst/>
              </a:rPr>
              <a:t>•Continuous glucose monitoring is strongly associated with improved metabolic control, more time in range, less time in </a:t>
            </a:r>
            <a:r>
              <a:rPr lang="en-GB" b="1" i="0" dirty="0" err="1">
                <a:solidFill>
                  <a:srgbClr val="002060"/>
                </a:solidFill>
                <a:effectLst/>
              </a:rPr>
              <a:t>hypoglycemia</a:t>
            </a:r>
            <a:r>
              <a:rPr lang="en-GB" b="1" i="0" dirty="0">
                <a:solidFill>
                  <a:srgbClr val="002060"/>
                </a:solidFill>
                <a:effectLst/>
              </a:rPr>
              <a:t>, reduced anxiety, and improved quality of life; insulin-dosing advisors improve decision making.</a:t>
            </a:r>
          </a:p>
        </p:txBody>
      </p:sp>
      <p:sp>
        <p:nvSpPr>
          <p:cNvPr id="4" name="CasellaDiTesto 3">
            <a:extLst>
              <a:ext uri="{FF2B5EF4-FFF2-40B4-BE49-F238E27FC236}">
                <a16:creationId xmlns:a16="http://schemas.microsoft.com/office/drawing/2014/main" id="{3C8F099F-9182-04FC-94AE-C2E528C5EC6A}"/>
              </a:ext>
            </a:extLst>
          </p:cNvPr>
          <p:cNvSpPr txBox="1"/>
          <p:nvPr/>
        </p:nvSpPr>
        <p:spPr>
          <a:xfrm>
            <a:off x="3048000" y="442452"/>
            <a:ext cx="6096000" cy="523220"/>
          </a:xfrm>
          <a:prstGeom prst="rect">
            <a:avLst/>
          </a:prstGeom>
          <a:noFill/>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Conclusion I</a:t>
            </a:r>
            <a:endParaRPr lang="it-IT" sz="2800" b="1" dirty="0">
              <a:solidFill>
                <a:srgbClr val="9E0000"/>
              </a:solidFill>
              <a:effectLst>
                <a:outerShdw blurRad="38100" dist="38100" dir="2700000" algn="tl">
                  <a:srgbClr val="000000">
                    <a:alpha val="43137"/>
                  </a:srgbClr>
                </a:outerShdw>
              </a:effectLst>
            </a:endParaRPr>
          </a:p>
        </p:txBody>
      </p:sp>
      <p:pic>
        <p:nvPicPr>
          <p:cNvPr id="18" name="Immagine 17" descr="Immagine che contiene schizzo, disegno, arte, Arte bambini&#10;&#10;Descrizione generata automaticamente">
            <a:extLst>
              <a:ext uri="{FF2B5EF4-FFF2-40B4-BE49-F238E27FC236}">
                <a16:creationId xmlns:a16="http://schemas.microsoft.com/office/drawing/2014/main" id="{780A76C3-CC87-D3E1-A079-012B760F8F44}"/>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150561" y="1439258"/>
            <a:ext cx="742406" cy="742406"/>
          </a:xfrm>
          <a:prstGeom prst="rect">
            <a:avLst/>
          </a:prstGeom>
        </p:spPr>
      </p:pic>
      <p:pic>
        <p:nvPicPr>
          <p:cNvPr id="19" name="Immagine 18" descr="Immagine che contiene schizzo, disegno, arte, Arte bambini&#10;&#10;Descrizione generata automaticamente">
            <a:extLst>
              <a:ext uri="{FF2B5EF4-FFF2-40B4-BE49-F238E27FC236}">
                <a16:creationId xmlns:a16="http://schemas.microsoft.com/office/drawing/2014/main" id="{45825D18-F412-CF99-F627-AA55CABA62D0}"/>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142194" y="2911153"/>
            <a:ext cx="742406" cy="742406"/>
          </a:xfrm>
          <a:prstGeom prst="rect">
            <a:avLst/>
          </a:prstGeom>
        </p:spPr>
      </p:pic>
      <p:pic>
        <p:nvPicPr>
          <p:cNvPr id="20" name="Immagine 19" descr="Immagine che contiene schizzo, disegno, arte, Arte bambini&#10;&#10;Descrizione generata automaticamente">
            <a:extLst>
              <a:ext uri="{FF2B5EF4-FFF2-40B4-BE49-F238E27FC236}">
                <a16:creationId xmlns:a16="http://schemas.microsoft.com/office/drawing/2014/main" id="{8761D314-284D-A634-8FFC-FA989CCE354C}"/>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144645" y="4370132"/>
            <a:ext cx="742406" cy="742406"/>
          </a:xfrm>
          <a:prstGeom prst="rect">
            <a:avLst/>
          </a:prstGeom>
        </p:spPr>
      </p:pic>
    </p:spTree>
    <p:extLst>
      <p:ext uri="{BB962C8B-B14F-4D97-AF65-F5344CB8AC3E}">
        <p14:creationId xmlns:p14="http://schemas.microsoft.com/office/powerpoint/2010/main" val="7747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C01BAD-2732-7B15-8DD3-59866B11A014}"/>
              </a:ext>
            </a:extLst>
          </p:cNvPr>
          <p:cNvPicPr>
            <a:picLocks noChangeAspect="1"/>
          </p:cNvPicPr>
          <p:nvPr/>
        </p:nvPicPr>
        <p:blipFill>
          <a:blip r:embed="rId2"/>
          <a:stretch>
            <a:fillRect/>
          </a:stretch>
        </p:blipFill>
        <p:spPr>
          <a:xfrm>
            <a:off x="3047" y="0"/>
            <a:ext cx="12185905" cy="6858000"/>
          </a:xfrm>
          <a:prstGeom prst="rect">
            <a:avLst/>
          </a:prstGeom>
        </p:spPr>
      </p:pic>
      <p:sp>
        <p:nvSpPr>
          <p:cNvPr id="10" name="Rettangolo 9">
            <a:extLst>
              <a:ext uri="{FF2B5EF4-FFF2-40B4-BE49-F238E27FC236}">
                <a16:creationId xmlns:a16="http://schemas.microsoft.com/office/drawing/2014/main" id="{68977EB9-93A7-2B09-701C-17C9B417E744}"/>
              </a:ext>
            </a:extLst>
          </p:cNvPr>
          <p:cNvSpPr/>
          <p:nvPr/>
        </p:nvSpPr>
        <p:spPr>
          <a:xfrm>
            <a:off x="1145162" y="4211305"/>
            <a:ext cx="9914708" cy="801189"/>
          </a:xfrm>
          <a:prstGeom prst="rect">
            <a:avLst/>
          </a:prstGeom>
          <a:solidFill>
            <a:srgbClr val="E8E9F4"/>
          </a:solidFill>
          <a:ln w="19050">
            <a:solidFill>
              <a:srgbClr val="008080"/>
            </a:solidFill>
          </a:ln>
          <a:effectLst>
            <a:glow rad="63500">
              <a:srgbClr val="008080">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3E58CE74-3326-3BAD-2999-EC6CC218FDEB}"/>
              </a:ext>
            </a:extLst>
          </p:cNvPr>
          <p:cNvSpPr txBox="1"/>
          <p:nvPr/>
        </p:nvSpPr>
        <p:spPr>
          <a:xfrm>
            <a:off x="3060244" y="287392"/>
            <a:ext cx="6096000" cy="523220"/>
          </a:xfrm>
          <a:prstGeom prst="rect">
            <a:avLst/>
          </a:prstGeom>
          <a:noFill/>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Conclusion II</a:t>
            </a:r>
            <a:endParaRPr lang="it-IT" sz="2800" b="1" dirty="0">
              <a:solidFill>
                <a:srgbClr val="9E0000"/>
              </a:solidFill>
              <a:effectLst>
                <a:outerShdw blurRad="38100" dist="38100" dir="2700000" algn="tl">
                  <a:srgbClr val="000000">
                    <a:alpha val="43137"/>
                  </a:srgbClr>
                </a:outerShdw>
              </a:effectLst>
            </a:endParaRPr>
          </a:p>
        </p:txBody>
      </p:sp>
      <p:sp>
        <p:nvSpPr>
          <p:cNvPr id="8" name="Rettangolo 7">
            <a:extLst>
              <a:ext uri="{FF2B5EF4-FFF2-40B4-BE49-F238E27FC236}">
                <a16:creationId xmlns:a16="http://schemas.microsoft.com/office/drawing/2014/main" id="{5DF3768B-9E9C-0D3F-82D5-432B3FA8F70A}"/>
              </a:ext>
            </a:extLst>
          </p:cNvPr>
          <p:cNvSpPr/>
          <p:nvPr/>
        </p:nvSpPr>
        <p:spPr>
          <a:xfrm>
            <a:off x="1145161" y="2466874"/>
            <a:ext cx="9914708" cy="1437287"/>
          </a:xfrm>
          <a:prstGeom prst="rect">
            <a:avLst/>
          </a:prstGeom>
          <a:solidFill>
            <a:srgbClr val="DEF2F2"/>
          </a:solidFill>
          <a:ln w="19050">
            <a:solidFill>
              <a:srgbClr val="604C9A"/>
            </a:solidFill>
          </a:ln>
          <a:effectLst>
            <a:glow rad="63500">
              <a:srgbClr val="604C9A">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09E41267-3DC8-752E-AB65-3F65CEC9EE58}"/>
              </a:ext>
            </a:extLst>
          </p:cNvPr>
          <p:cNvSpPr/>
          <p:nvPr/>
        </p:nvSpPr>
        <p:spPr>
          <a:xfrm>
            <a:off x="1145162" y="1349832"/>
            <a:ext cx="9914708" cy="801189"/>
          </a:xfrm>
          <a:prstGeom prst="rect">
            <a:avLst/>
          </a:prstGeom>
          <a:solidFill>
            <a:schemeClr val="bg1">
              <a:lumMod val="95000"/>
            </a:schemeClr>
          </a:solidFill>
          <a:ln w="19050">
            <a:solidFill>
              <a:srgbClr val="546882"/>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EBA7E19-DC50-D1A8-1A58-252199956F37}"/>
              </a:ext>
            </a:extLst>
          </p:cNvPr>
          <p:cNvSpPr/>
          <p:nvPr/>
        </p:nvSpPr>
        <p:spPr>
          <a:xfrm>
            <a:off x="1145161" y="5342714"/>
            <a:ext cx="9914708" cy="801189"/>
          </a:xfrm>
          <a:prstGeom prst="rect">
            <a:avLst/>
          </a:prstGeom>
          <a:solidFill>
            <a:srgbClr val="EDDFEB"/>
          </a:solidFill>
          <a:ln w="19050">
            <a:solidFill>
              <a:srgbClr val="A05690"/>
            </a:solidFill>
          </a:ln>
          <a:effectLst>
            <a:glow rad="63500">
              <a:srgbClr val="A05690">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BC3A3100-B399-E2C6-FF76-204928118A67}"/>
              </a:ext>
            </a:extLst>
          </p:cNvPr>
          <p:cNvSpPr txBox="1"/>
          <p:nvPr/>
        </p:nvSpPr>
        <p:spPr>
          <a:xfrm>
            <a:off x="1271435" y="674414"/>
            <a:ext cx="9496444" cy="5979457"/>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•Glucose-responsive automated insulin delivery, currently at the hybrid closed-loop stage, achieves the highest time in range, lowest hypoglycaemia, and </a:t>
            </a:r>
            <a:r>
              <a:rPr kumimoji="0" lang="en-GB" sz="1800" b="1" i="0" u="none" strike="noStrike" kern="1200" cap="none" spc="0" normalizeH="0" baseline="0" noProof="0" dirty="0" err="1">
                <a:ln>
                  <a:noFill/>
                </a:ln>
                <a:solidFill>
                  <a:srgbClr val="002060"/>
                </a:solidFill>
                <a:effectLst/>
                <a:uLnTx/>
                <a:uFillTx/>
                <a:latin typeface="Calibri" panose="020F0502020204030204"/>
                <a:ea typeface="+mn-ea"/>
                <a:cs typeface="+mn-cs"/>
              </a:rPr>
              <a:t>favorable</a:t>
            </a: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 quality of life.</a:t>
            </a:r>
          </a:p>
          <a:p>
            <a:pPr marL="0" marR="0" lvl="0" indent="0" algn="just" defTabSz="914400" rtl="0" eaLnBrk="1" fontAlgn="auto" latinLnBrk="0" hangingPunct="1">
              <a:lnSpc>
                <a:spcPct val="120000"/>
              </a:lnSpc>
              <a:spcBef>
                <a:spcPts val="0"/>
              </a:spcBef>
              <a:spcAft>
                <a:spcPts val="0"/>
              </a:spcAft>
              <a:buClrTx/>
              <a:buSzTx/>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20000"/>
              </a:lnSpc>
              <a:spcBef>
                <a:spcPts val="0"/>
              </a:spcBef>
              <a:spcAft>
                <a:spcPts val="0"/>
              </a:spcAft>
              <a:buClrTx/>
              <a:buSzTx/>
              <a:tabLst/>
              <a:defRPr/>
            </a:pPr>
            <a:endParaRPr kumimoji="0" lang="en-GB" sz="7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•Achievable targets for time in range and standard visualization of the continuous glucose monitoring data will help professionals and individuals with diabetes improve long-term outcomes with less disease burden; integrated decision support systems will further improve routine diabetes care.</a:t>
            </a: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b="1" dirty="0">
              <a:solidFill>
                <a:srgbClr val="002060"/>
              </a:solidFill>
              <a:latin typeface="Calibri" panose="020F0502020204030204"/>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700" b="1" dirty="0">
              <a:solidFill>
                <a:srgbClr val="002060"/>
              </a:solidFill>
              <a:latin typeface="Calibri" panose="020F0502020204030204"/>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•Data on bodyweight using new integrated systems for insulin and glucose monitoring are underestimated.</a:t>
            </a: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b="1" dirty="0">
              <a:solidFill>
                <a:srgbClr val="002060"/>
              </a:solidFill>
              <a:latin typeface="Calibri" panose="020F0502020204030204"/>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700" b="1" dirty="0">
              <a:solidFill>
                <a:srgbClr val="002060"/>
              </a:solidFill>
              <a:latin typeface="Calibri" panose="020F0502020204030204"/>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•Increase of bodyweight should be monitored keeping in mind that patients feel free to eat again as they were doing before T1D diagnosis.</a:t>
            </a: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2" name="Immagine 11" descr="Immagine che contiene schizzo, disegno, arte, Arte bambini&#10;&#10;Descrizione generata automaticamente">
            <a:extLst>
              <a:ext uri="{FF2B5EF4-FFF2-40B4-BE49-F238E27FC236}">
                <a16:creationId xmlns:a16="http://schemas.microsoft.com/office/drawing/2014/main" id="{2B0E27E9-3D5E-52B8-67E8-152C832AEABE}"/>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233556" y="1186550"/>
            <a:ext cx="742406" cy="742406"/>
          </a:xfrm>
          <a:prstGeom prst="rect">
            <a:avLst/>
          </a:prstGeom>
        </p:spPr>
      </p:pic>
      <p:pic>
        <p:nvPicPr>
          <p:cNvPr id="13" name="Immagine 12" descr="Immagine che contiene schizzo, disegno, arte, Arte bambini&#10;&#10;Descrizione generata automaticamente">
            <a:extLst>
              <a:ext uri="{FF2B5EF4-FFF2-40B4-BE49-F238E27FC236}">
                <a16:creationId xmlns:a16="http://schemas.microsoft.com/office/drawing/2014/main" id="{B4111F55-E4DC-FAEC-BD3E-D42AC97AE1A7}"/>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233556" y="2342610"/>
            <a:ext cx="742406" cy="742406"/>
          </a:xfrm>
          <a:prstGeom prst="rect">
            <a:avLst/>
          </a:prstGeom>
        </p:spPr>
      </p:pic>
      <p:pic>
        <p:nvPicPr>
          <p:cNvPr id="14" name="Immagine 13" descr="Immagine che contiene schizzo, disegno, arte, Arte bambini&#10;&#10;Descrizione generata automaticamente">
            <a:extLst>
              <a:ext uri="{FF2B5EF4-FFF2-40B4-BE49-F238E27FC236}">
                <a16:creationId xmlns:a16="http://schemas.microsoft.com/office/drawing/2014/main" id="{D86517BC-138F-1002-0316-0BAA67966D90}"/>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233556" y="4113169"/>
            <a:ext cx="742406" cy="742406"/>
          </a:xfrm>
          <a:prstGeom prst="rect">
            <a:avLst/>
          </a:prstGeom>
        </p:spPr>
      </p:pic>
      <p:pic>
        <p:nvPicPr>
          <p:cNvPr id="15" name="Immagine 14" descr="Immagine che contiene schizzo, disegno, arte, Arte bambini&#10;&#10;Descrizione generata automaticamente">
            <a:extLst>
              <a:ext uri="{FF2B5EF4-FFF2-40B4-BE49-F238E27FC236}">
                <a16:creationId xmlns:a16="http://schemas.microsoft.com/office/drawing/2014/main" id="{D5C78AF4-73B9-CF5A-C0AF-581DC695023B}"/>
              </a:ext>
            </a:extLst>
          </p:cNvPr>
          <p:cNvPicPr>
            <a:picLocks noChangeAspect="1"/>
          </p:cNvPicPr>
          <p:nvPr/>
        </p:nvPicPr>
        <p:blipFill>
          <a:blip r:embed="rId3" cstate="print">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233556" y="5227598"/>
            <a:ext cx="742406" cy="742406"/>
          </a:xfrm>
          <a:prstGeom prst="rect">
            <a:avLst/>
          </a:prstGeom>
        </p:spPr>
      </p:pic>
    </p:spTree>
    <p:extLst>
      <p:ext uri="{BB962C8B-B14F-4D97-AF65-F5344CB8AC3E}">
        <p14:creationId xmlns:p14="http://schemas.microsoft.com/office/powerpoint/2010/main" val="3775782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schizzo, aqua, Arte bambini, arte&#10;&#10;Descrizione generata automaticamente">
            <a:extLst>
              <a:ext uri="{FF2B5EF4-FFF2-40B4-BE49-F238E27FC236}">
                <a16:creationId xmlns:a16="http://schemas.microsoft.com/office/drawing/2014/main" id="{09B1C3DD-3AED-29CD-8355-283AA4E292B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13650"/>
          <a:stretch/>
        </p:blipFill>
        <p:spPr>
          <a:xfrm>
            <a:off x="0" y="0"/>
            <a:ext cx="12192000" cy="6858000"/>
          </a:xfrm>
          <a:prstGeom prst="rect">
            <a:avLst/>
          </a:prstGeom>
        </p:spPr>
      </p:pic>
      <p:sp>
        <p:nvSpPr>
          <p:cNvPr id="3" name="CasellaDiTesto 2">
            <a:extLst>
              <a:ext uri="{FF2B5EF4-FFF2-40B4-BE49-F238E27FC236}">
                <a16:creationId xmlns:a16="http://schemas.microsoft.com/office/drawing/2014/main" id="{B1F685AD-D6F8-47EB-1DFE-8EC4FF2BB8B1}"/>
              </a:ext>
            </a:extLst>
          </p:cNvPr>
          <p:cNvSpPr txBox="1"/>
          <p:nvPr/>
        </p:nvSpPr>
        <p:spPr>
          <a:xfrm>
            <a:off x="1039309" y="3205891"/>
            <a:ext cx="10182224" cy="1214179"/>
          </a:xfrm>
          <a:prstGeom prst="rect">
            <a:avLst/>
          </a:prstGeom>
          <a:solidFill>
            <a:schemeClr val="accent1">
              <a:lumMod val="20000"/>
              <a:lumOff val="80000"/>
            </a:schemeClr>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just">
              <a:lnSpc>
                <a:spcPct val="135000"/>
              </a:lnSpc>
            </a:pPr>
            <a:r>
              <a:rPr lang="en-GB" b="1" dirty="0">
                <a:solidFill>
                  <a:srgbClr val="002060"/>
                </a:solidFill>
              </a:rPr>
              <a:t>Starting with the development of early insulin pumps and blood glucose meters, progress has accelerated in recent years with the development of new devices and integration with consumer electronics and cloud-based data systems.</a:t>
            </a:r>
            <a:endParaRPr lang="it-IT" b="1" dirty="0">
              <a:solidFill>
                <a:srgbClr val="002060"/>
              </a:solidFill>
            </a:endParaRPr>
          </a:p>
        </p:txBody>
      </p:sp>
      <p:sp>
        <p:nvSpPr>
          <p:cNvPr id="4" name="CasellaDiTesto 3">
            <a:extLst>
              <a:ext uri="{FF2B5EF4-FFF2-40B4-BE49-F238E27FC236}">
                <a16:creationId xmlns:a16="http://schemas.microsoft.com/office/drawing/2014/main" id="{203F49C5-F657-DE1A-C033-DAC0976546EA}"/>
              </a:ext>
            </a:extLst>
          </p:cNvPr>
          <p:cNvSpPr txBox="1"/>
          <p:nvPr/>
        </p:nvSpPr>
        <p:spPr>
          <a:xfrm>
            <a:off x="1039309" y="4956499"/>
            <a:ext cx="10182225" cy="783420"/>
          </a:xfrm>
          <a:prstGeom prst="rect">
            <a:avLst/>
          </a:prstGeom>
          <a:solidFill>
            <a:schemeClr val="accent1">
              <a:lumMod val="20000"/>
              <a:lumOff val="80000"/>
            </a:schemeClr>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Continuous glucose monitoring (CGM) devices and insulin pumps can be used in conjunction with one another to help ease the cumbersome and painful daily management for healthy  diabetes care. </a:t>
            </a:r>
            <a:endParaRPr lang="it-IT" b="1" dirty="0">
              <a:solidFill>
                <a:srgbClr val="002060"/>
              </a:solidFill>
            </a:endParaRPr>
          </a:p>
        </p:txBody>
      </p:sp>
      <p:sp>
        <p:nvSpPr>
          <p:cNvPr id="7" name="CasellaDiTesto 6">
            <a:extLst>
              <a:ext uri="{FF2B5EF4-FFF2-40B4-BE49-F238E27FC236}">
                <a16:creationId xmlns:a16="http://schemas.microsoft.com/office/drawing/2014/main" id="{F56A6928-101C-FA93-E5AC-3A042CAB3B6D}"/>
              </a:ext>
            </a:extLst>
          </p:cNvPr>
          <p:cNvSpPr txBox="1"/>
          <p:nvPr/>
        </p:nvSpPr>
        <p:spPr>
          <a:xfrm>
            <a:off x="1039308" y="1609052"/>
            <a:ext cx="10182225" cy="1143518"/>
          </a:xfrm>
          <a:prstGeom prst="rect">
            <a:avLst/>
          </a:prstGeom>
          <a:solidFill>
            <a:schemeClr val="accent1">
              <a:lumMod val="20000"/>
              <a:lumOff val="80000"/>
            </a:schemeClr>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just">
              <a:lnSpc>
                <a:spcPct val="130000"/>
              </a:lnSpc>
            </a:pPr>
            <a:r>
              <a:rPr lang="en-GB" b="1" dirty="0">
                <a:solidFill>
                  <a:srgbClr val="002060"/>
                </a:solidFill>
              </a:rPr>
              <a:t>The greatest change in the treatment of people living with type 1 diabetes in the last decade has been the explosion of technology assisting in all aspects of diabetes therapy, from glucose monitoring to insulin delivery and decision making.</a:t>
            </a:r>
            <a:endParaRPr lang="it-IT" b="1" dirty="0">
              <a:solidFill>
                <a:srgbClr val="002060"/>
              </a:solidFill>
            </a:endParaRPr>
          </a:p>
        </p:txBody>
      </p:sp>
      <p:sp>
        <p:nvSpPr>
          <p:cNvPr id="8" name="Ovale 7">
            <a:extLst>
              <a:ext uri="{FF2B5EF4-FFF2-40B4-BE49-F238E27FC236}">
                <a16:creationId xmlns:a16="http://schemas.microsoft.com/office/drawing/2014/main" id="{90F3C8D7-4031-1A96-52B8-5DC90FDBF6B0}"/>
              </a:ext>
            </a:extLst>
          </p:cNvPr>
          <p:cNvSpPr/>
          <p:nvPr/>
        </p:nvSpPr>
        <p:spPr>
          <a:xfrm>
            <a:off x="781050" y="1828800"/>
            <a:ext cx="114300" cy="104775"/>
          </a:xfrm>
          <a:prstGeom prst="ellipse">
            <a:avLst/>
          </a:prstGeom>
          <a:solidFill>
            <a:srgbClr val="8A008A"/>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505150AD-C26C-C546-CDB8-27D3DF015960}"/>
              </a:ext>
            </a:extLst>
          </p:cNvPr>
          <p:cNvSpPr/>
          <p:nvPr/>
        </p:nvSpPr>
        <p:spPr>
          <a:xfrm>
            <a:off x="781050" y="3397412"/>
            <a:ext cx="114300" cy="104775"/>
          </a:xfrm>
          <a:prstGeom prst="ellipse">
            <a:avLst/>
          </a:prstGeom>
          <a:solidFill>
            <a:srgbClr val="8A008A"/>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5AFD46BE-05D3-7ED9-BEE2-0B3CBFFDEC4D}"/>
              </a:ext>
            </a:extLst>
          </p:cNvPr>
          <p:cNvSpPr/>
          <p:nvPr/>
        </p:nvSpPr>
        <p:spPr>
          <a:xfrm>
            <a:off x="781050" y="5127706"/>
            <a:ext cx="114300" cy="104775"/>
          </a:xfrm>
          <a:prstGeom prst="ellipse">
            <a:avLst/>
          </a:prstGeom>
          <a:solidFill>
            <a:srgbClr val="8A008A"/>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7B950B58-3234-21A0-97BA-EA8741545CF9}"/>
              </a:ext>
            </a:extLst>
          </p:cNvPr>
          <p:cNvSpPr txBox="1"/>
          <p:nvPr/>
        </p:nvSpPr>
        <p:spPr>
          <a:xfrm>
            <a:off x="3622277" y="391886"/>
            <a:ext cx="4947445" cy="523220"/>
          </a:xfrm>
          <a:prstGeom prst="rect">
            <a:avLst/>
          </a:prstGeom>
          <a:noFill/>
        </p:spPr>
        <p:txBody>
          <a:bodyPr wrap="none" rtlCol="0">
            <a:spAutoFit/>
          </a:bodyPr>
          <a:lstStyle/>
          <a:p>
            <a:r>
              <a:rPr lang="it-IT" sz="2800" b="1" dirty="0">
                <a:solidFill>
                  <a:srgbClr val="9E0000"/>
                </a:solidFill>
                <a:effectLst>
                  <a:outerShdw blurRad="38100" dist="38100" dir="2700000" algn="tl">
                    <a:srgbClr val="000000">
                      <a:alpha val="43137"/>
                    </a:srgbClr>
                  </a:outerShdw>
                </a:effectLst>
              </a:rPr>
              <a:t>Technology in T1D management</a:t>
            </a:r>
          </a:p>
        </p:txBody>
      </p:sp>
    </p:spTree>
    <p:extLst>
      <p:ext uri="{BB962C8B-B14F-4D97-AF65-F5344CB8AC3E}">
        <p14:creationId xmlns:p14="http://schemas.microsoft.com/office/powerpoint/2010/main" val="3966591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Policromia, bolla, sfera&#10;&#10;Descrizione generata automaticamente">
            <a:extLst>
              <a:ext uri="{FF2B5EF4-FFF2-40B4-BE49-F238E27FC236}">
                <a16:creationId xmlns:a16="http://schemas.microsoft.com/office/drawing/2014/main" id="{FC8CF726-2634-95BA-3EE8-ED5E27CB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12187238" cy="6858000"/>
          </a:xfrm>
          <a:prstGeom prst="rect">
            <a:avLst/>
          </a:prstGeom>
        </p:spPr>
      </p:pic>
      <p:sp>
        <p:nvSpPr>
          <p:cNvPr id="2" name="Rettangolo 1"/>
          <p:cNvSpPr/>
          <p:nvPr/>
        </p:nvSpPr>
        <p:spPr>
          <a:xfrm>
            <a:off x="1415142" y="1364456"/>
            <a:ext cx="9318172" cy="1143518"/>
          </a:xfrm>
          <a:prstGeom prst="rect">
            <a:avLst/>
          </a:prstGeom>
          <a:solidFill>
            <a:srgbClr val="E7F5F5"/>
          </a:solidFill>
          <a:ln w="28575">
            <a:solidFill>
              <a:srgbClr val="604C9A"/>
            </a:solidFill>
          </a:ln>
          <a:effectLst>
            <a:glow rad="63500">
              <a:srgbClr val="008080">
                <a:alpha val="4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US" b="1" dirty="0">
                <a:solidFill>
                  <a:srgbClr val="002060"/>
                </a:solidFill>
              </a:rPr>
              <a:t>Continuous glucose monitoring (CGM) is crucial in achieving glycemic control for most patients with T1D and T2D in accordance with the American Diabetes Association’s Standards of medical care in diabetes.</a:t>
            </a:r>
            <a:endParaRPr lang="it-IT" b="1" dirty="0">
              <a:solidFill>
                <a:srgbClr val="002060"/>
              </a:solidFill>
            </a:endParaRPr>
          </a:p>
        </p:txBody>
      </p:sp>
      <p:sp>
        <p:nvSpPr>
          <p:cNvPr id="3" name="Rettangolo 2"/>
          <p:cNvSpPr/>
          <p:nvPr/>
        </p:nvSpPr>
        <p:spPr>
          <a:xfrm>
            <a:off x="1415142" y="3057436"/>
            <a:ext cx="9318172" cy="783420"/>
          </a:xfrm>
          <a:prstGeom prst="rect">
            <a:avLst/>
          </a:prstGeom>
          <a:solidFill>
            <a:srgbClr val="E8E9F4"/>
          </a:solidFill>
          <a:ln w="28575">
            <a:solidFill>
              <a:srgbClr val="008080"/>
            </a:solidFill>
          </a:ln>
          <a:effectLst>
            <a:glow rad="63500">
              <a:srgbClr val="604C9A">
                <a:alpha val="4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US" b="1" dirty="0">
                <a:solidFill>
                  <a:srgbClr val="002060"/>
                </a:solidFill>
              </a:rPr>
              <a:t>CGM is strongly recommended by the International Society for Pediatric and Adolescent Diabetes Guidelines for all children, adolescents, and young adults with T1D.</a:t>
            </a:r>
            <a:endParaRPr lang="it-IT" b="1" dirty="0">
              <a:solidFill>
                <a:srgbClr val="002060"/>
              </a:solidFill>
            </a:endParaRPr>
          </a:p>
        </p:txBody>
      </p:sp>
      <p:sp>
        <p:nvSpPr>
          <p:cNvPr id="4" name="Rettangolo 3"/>
          <p:cNvSpPr/>
          <p:nvPr/>
        </p:nvSpPr>
        <p:spPr>
          <a:xfrm>
            <a:off x="1415142" y="4608276"/>
            <a:ext cx="9318172" cy="1143518"/>
          </a:xfrm>
          <a:prstGeom prst="rect">
            <a:avLst/>
          </a:prstGeom>
          <a:solidFill>
            <a:srgbClr val="E7F5F5"/>
          </a:solidFill>
          <a:ln w="28575">
            <a:solidFill>
              <a:srgbClr val="604C9A"/>
            </a:solidFill>
          </a:ln>
          <a:effectLst>
            <a:glow rad="63500">
              <a:srgbClr val="008080">
                <a:alpha val="40000"/>
              </a:srgbClr>
            </a:glow>
            <a:outerShdw blurRad="50800" dist="38100" dir="2700000" algn="tl" rotWithShape="0">
              <a:prstClr val="black">
                <a:alpha val="40000"/>
              </a:prstClr>
            </a:outerShdw>
          </a:effectLst>
        </p:spPr>
        <p:txBody>
          <a:bodyPr wrap="square">
            <a:spAutoFit/>
          </a:bodyPr>
          <a:lstStyle/>
          <a:p>
            <a:pPr algn="just">
              <a:lnSpc>
                <a:spcPct val="130000"/>
              </a:lnSpc>
            </a:pPr>
            <a:r>
              <a:rPr lang="en-US" b="1" dirty="0">
                <a:solidFill>
                  <a:srgbClr val="002060"/>
                </a:solidFill>
              </a:rPr>
              <a:t>The increase in the requirements for modern medical digital systems contributes to the active search for medical sensor technologies for continuous glucose monitoring, combining simultaneously informational, analytical, predictive, and control functions.</a:t>
            </a:r>
          </a:p>
        </p:txBody>
      </p:sp>
      <p:sp>
        <p:nvSpPr>
          <p:cNvPr id="6" name="CasellaDiTesto 5">
            <a:extLst>
              <a:ext uri="{FF2B5EF4-FFF2-40B4-BE49-F238E27FC236}">
                <a16:creationId xmlns:a16="http://schemas.microsoft.com/office/drawing/2014/main" id="{41BD16EB-9251-4E93-7EA7-E211BF00BCC7}"/>
              </a:ext>
            </a:extLst>
          </p:cNvPr>
          <p:cNvSpPr txBox="1"/>
          <p:nvPr/>
        </p:nvSpPr>
        <p:spPr>
          <a:xfrm>
            <a:off x="3048000" y="420618"/>
            <a:ext cx="6096000" cy="523220"/>
          </a:xfrm>
          <a:prstGeom prst="rect">
            <a:avLst/>
          </a:prstGeom>
          <a:noFill/>
        </p:spPr>
        <p:txBody>
          <a:bodyPr wrap="square">
            <a:spAutoFit/>
          </a:bodyPr>
          <a:lstStyle/>
          <a:p>
            <a:pPr algn="ctr"/>
            <a:r>
              <a:rPr lang="it-IT" sz="2800" b="1" dirty="0" err="1">
                <a:solidFill>
                  <a:srgbClr val="9E0000"/>
                </a:solidFill>
                <a:effectLst>
                  <a:outerShdw blurRad="38100" dist="38100" dir="2700000" algn="tl">
                    <a:srgbClr val="000000">
                      <a:alpha val="43137"/>
                    </a:srgbClr>
                  </a:outerShdw>
                </a:effectLst>
              </a:rPr>
              <a:t>Continuous</a:t>
            </a:r>
            <a:r>
              <a:rPr lang="it-IT" sz="2800" b="1" dirty="0">
                <a:solidFill>
                  <a:srgbClr val="9E0000"/>
                </a:solidFill>
                <a:effectLst>
                  <a:outerShdw blurRad="38100" dist="38100" dir="2700000" algn="tl">
                    <a:srgbClr val="000000">
                      <a:alpha val="43137"/>
                    </a:srgbClr>
                  </a:outerShdw>
                </a:effectLst>
              </a:rPr>
              <a:t> </a:t>
            </a:r>
            <a:r>
              <a:rPr lang="it-IT" sz="2800" b="1" dirty="0" err="1">
                <a:solidFill>
                  <a:srgbClr val="9E0000"/>
                </a:solidFill>
                <a:effectLst>
                  <a:outerShdw blurRad="38100" dist="38100" dir="2700000" algn="tl">
                    <a:srgbClr val="000000">
                      <a:alpha val="43137"/>
                    </a:srgbClr>
                  </a:outerShdw>
                </a:effectLst>
              </a:rPr>
              <a:t>glucose</a:t>
            </a:r>
            <a:r>
              <a:rPr lang="it-IT" sz="2800" b="1" dirty="0">
                <a:solidFill>
                  <a:srgbClr val="9E0000"/>
                </a:solidFill>
                <a:effectLst>
                  <a:outerShdw blurRad="38100" dist="38100" dir="2700000" algn="tl">
                    <a:srgbClr val="000000">
                      <a:alpha val="43137"/>
                    </a:srgbClr>
                  </a:outerShdw>
                </a:effectLst>
              </a:rPr>
              <a:t> monitoring in T1D </a:t>
            </a:r>
          </a:p>
        </p:txBody>
      </p:sp>
      <p:sp>
        <p:nvSpPr>
          <p:cNvPr id="10" name="Ovale 9">
            <a:extLst>
              <a:ext uri="{FF2B5EF4-FFF2-40B4-BE49-F238E27FC236}">
                <a16:creationId xmlns:a16="http://schemas.microsoft.com/office/drawing/2014/main" id="{2E8AAD9F-DA21-16BC-C468-29C98A83E5F5}"/>
              </a:ext>
            </a:extLst>
          </p:cNvPr>
          <p:cNvSpPr/>
          <p:nvPr/>
        </p:nvSpPr>
        <p:spPr>
          <a:xfrm>
            <a:off x="1104900" y="1581150"/>
            <a:ext cx="114300" cy="104775"/>
          </a:xfrm>
          <a:prstGeom prst="ellipse">
            <a:avLst/>
          </a:prstGeom>
          <a:solidFill>
            <a:srgbClr val="9999FF"/>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9CA59467-0404-EBE5-5F8B-6E453355857F}"/>
              </a:ext>
            </a:extLst>
          </p:cNvPr>
          <p:cNvSpPr/>
          <p:nvPr/>
        </p:nvSpPr>
        <p:spPr>
          <a:xfrm>
            <a:off x="1104900" y="3262312"/>
            <a:ext cx="114300" cy="104775"/>
          </a:xfrm>
          <a:prstGeom prst="ellipse">
            <a:avLst/>
          </a:prstGeom>
          <a:solidFill>
            <a:srgbClr val="9999FF"/>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C1D8BBEF-B526-3E4A-6A07-0F461B45E0E4}"/>
              </a:ext>
            </a:extLst>
          </p:cNvPr>
          <p:cNvSpPr/>
          <p:nvPr/>
        </p:nvSpPr>
        <p:spPr>
          <a:xfrm>
            <a:off x="1104900" y="4810124"/>
            <a:ext cx="114300" cy="104775"/>
          </a:xfrm>
          <a:prstGeom prst="ellipse">
            <a:avLst/>
          </a:prstGeom>
          <a:solidFill>
            <a:srgbClr val="9999FF"/>
          </a:solidFill>
          <a:ln w="19050">
            <a:solidFill>
              <a:srgbClr val="0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600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C5F48D-3F60-3517-FEC3-D31BAB350B19}"/>
              </a:ext>
            </a:extLst>
          </p:cNvPr>
          <p:cNvPicPr>
            <a:picLocks noChangeAspect="1"/>
          </p:cNvPicPr>
          <p:nvPr/>
        </p:nvPicPr>
        <p:blipFill rotWithShape="1">
          <a:blip r:embed="rId2"/>
          <a:srcRect t="5334" r="1534"/>
          <a:stretch/>
        </p:blipFill>
        <p:spPr>
          <a:xfrm>
            <a:off x="113213" y="69668"/>
            <a:ext cx="11956869" cy="6696891"/>
          </a:xfrm>
          <a:prstGeom prst="rect">
            <a:avLst/>
          </a:prstGeom>
          <a:solidFill>
            <a:schemeClr val="bg1"/>
          </a:solidFill>
          <a:ln w="28575">
            <a:solidFill>
              <a:srgbClr val="000099"/>
            </a:solidFill>
          </a:ln>
          <a:effectLst>
            <a:glow rad="101600">
              <a:srgbClr val="0070C0">
                <a:alpha val="60000"/>
              </a:srgbClr>
            </a:glow>
            <a:outerShdw blurRad="50800" dist="38100" dir="2700000" algn="tl" rotWithShape="0">
              <a:prstClr val="black">
                <a:alpha val="40000"/>
              </a:prstClr>
            </a:outerShdw>
          </a:effectLst>
        </p:spPr>
      </p:pic>
      <p:pic>
        <p:nvPicPr>
          <p:cNvPr id="2" name="Immagine 1">
            <a:extLst>
              <a:ext uri="{FF2B5EF4-FFF2-40B4-BE49-F238E27FC236}">
                <a16:creationId xmlns:a16="http://schemas.microsoft.com/office/drawing/2014/main" id="{23A3A880-4301-B347-D448-1A792DAD7A35}"/>
              </a:ext>
            </a:extLst>
          </p:cNvPr>
          <p:cNvPicPr>
            <a:picLocks noChangeAspect="1"/>
          </p:cNvPicPr>
          <p:nvPr/>
        </p:nvPicPr>
        <p:blipFill rotWithShape="1">
          <a:blip r:embed="rId3"/>
          <a:srcRect t="5810"/>
          <a:stretch/>
        </p:blipFill>
        <p:spPr>
          <a:xfrm>
            <a:off x="121918" y="1154097"/>
            <a:ext cx="11948164" cy="5612461"/>
          </a:xfrm>
          <a:prstGeom prst="rect">
            <a:avLst/>
          </a:prstGeom>
        </p:spPr>
      </p:pic>
    </p:spTree>
    <p:extLst>
      <p:ext uri="{BB962C8B-B14F-4D97-AF65-F5344CB8AC3E}">
        <p14:creationId xmlns:p14="http://schemas.microsoft.com/office/powerpoint/2010/main" val="299220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D253DD1-8137-FDA4-2DD3-CCA1C01FB474}"/>
              </a:ext>
            </a:extLst>
          </p:cNvPr>
          <p:cNvPicPr>
            <a:picLocks noChangeAspect="1"/>
          </p:cNvPicPr>
          <p:nvPr/>
        </p:nvPicPr>
        <p:blipFill>
          <a:blip r:embed="rId2"/>
          <a:stretch>
            <a:fillRect/>
          </a:stretch>
        </p:blipFill>
        <p:spPr>
          <a:xfrm>
            <a:off x="0" y="0"/>
            <a:ext cx="12192000" cy="6857999"/>
          </a:xfrm>
          <a:prstGeom prst="rect">
            <a:avLst/>
          </a:prstGeom>
        </p:spPr>
      </p:pic>
      <p:pic>
        <p:nvPicPr>
          <p:cNvPr id="3" name="Immagine 2">
            <a:extLst>
              <a:ext uri="{FF2B5EF4-FFF2-40B4-BE49-F238E27FC236}">
                <a16:creationId xmlns:a16="http://schemas.microsoft.com/office/drawing/2014/main" id="{5A1F5010-0BF8-1D3E-92FF-DB789EAFEE2F}"/>
              </a:ext>
            </a:extLst>
          </p:cNvPr>
          <p:cNvPicPr>
            <a:picLocks noChangeAspect="1"/>
          </p:cNvPicPr>
          <p:nvPr/>
        </p:nvPicPr>
        <p:blipFill>
          <a:blip r:embed="rId3"/>
          <a:srcRect l="34737" t="21579" r="13355" b="4090"/>
          <a:stretch/>
        </p:blipFill>
        <p:spPr>
          <a:xfrm>
            <a:off x="988594" y="73973"/>
            <a:ext cx="10214811" cy="6710053"/>
          </a:xfrm>
          <a:prstGeom prst="rect">
            <a:avLst/>
          </a:prstGeom>
          <a:ln w="28575">
            <a:solidFill>
              <a:srgbClr val="000099"/>
            </a:solidFill>
          </a:ln>
          <a:effectLst>
            <a:glow rad="101600">
              <a:srgbClr val="A05690">
                <a:alpha val="60000"/>
              </a:srgbClr>
            </a:glow>
            <a:outerShdw blurRad="50800" dist="38100" dir="2700000" algn="tl" rotWithShape="0">
              <a:prstClr val="black">
                <a:alpha val="40000"/>
              </a:prstClr>
            </a:outerShdw>
          </a:effectLst>
        </p:spPr>
      </p:pic>
      <p:sp>
        <p:nvSpPr>
          <p:cNvPr id="6" name="CasellaDiTesto 5">
            <a:extLst>
              <a:ext uri="{FF2B5EF4-FFF2-40B4-BE49-F238E27FC236}">
                <a16:creationId xmlns:a16="http://schemas.microsoft.com/office/drawing/2014/main" id="{42BD20C6-3551-5E62-5051-BBBFC09AB8DB}"/>
              </a:ext>
            </a:extLst>
          </p:cNvPr>
          <p:cNvSpPr txBox="1"/>
          <p:nvPr/>
        </p:nvSpPr>
        <p:spPr>
          <a:xfrm>
            <a:off x="4208545" y="6476249"/>
            <a:ext cx="3774908" cy="307777"/>
          </a:xfrm>
          <a:prstGeom prst="rect">
            <a:avLst/>
          </a:prstGeom>
          <a:noFill/>
        </p:spPr>
        <p:txBody>
          <a:bodyPr wrap="square">
            <a:spAutoFit/>
          </a:bodyPr>
          <a:lstStyle/>
          <a:p>
            <a:pPr algn="r"/>
            <a:r>
              <a:rPr lang="it-IT" sz="1400" b="1" dirty="0"/>
              <a:t>AACE </a:t>
            </a:r>
            <a:r>
              <a:rPr lang="it-IT" sz="1400" b="1" dirty="0" err="1"/>
              <a:t>Guideline</a:t>
            </a:r>
            <a:r>
              <a:rPr lang="it-IT" sz="1400" b="1" dirty="0"/>
              <a:t> update 2022, </a:t>
            </a:r>
            <a:r>
              <a:rPr lang="it-IT" sz="1400" b="1" dirty="0" err="1"/>
              <a:t>Endocr</a:t>
            </a:r>
            <a:r>
              <a:rPr lang="it-IT" sz="1400" b="1" dirty="0"/>
              <a:t> </a:t>
            </a:r>
            <a:r>
              <a:rPr lang="it-IT" sz="1400" b="1" dirty="0" err="1"/>
              <a:t>Pract</a:t>
            </a:r>
            <a:r>
              <a:rPr lang="it-IT" sz="1400" b="1" dirty="0"/>
              <a:t>. 2023</a:t>
            </a:r>
          </a:p>
        </p:txBody>
      </p:sp>
    </p:spTree>
    <p:extLst>
      <p:ext uri="{BB962C8B-B14F-4D97-AF65-F5344CB8AC3E}">
        <p14:creationId xmlns:p14="http://schemas.microsoft.com/office/powerpoint/2010/main" val="77191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4D98F5D-25D0-84E8-AAAE-0900D56ABE54}"/>
              </a:ext>
            </a:extLst>
          </p:cNvPr>
          <p:cNvPicPr>
            <a:picLocks noChangeAspect="1"/>
          </p:cNvPicPr>
          <p:nvPr/>
        </p:nvPicPr>
        <p:blipFill>
          <a:blip r:embed="rId2"/>
          <a:stretch>
            <a:fillRect/>
          </a:stretch>
        </p:blipFill>
        <p:spPr>
          <a:xfrm>
            <a:off x="3047" y="0"/>
            <a:ext cx="12185905" cy="6858000"/>
          </a:xfrm>
          <a:prstGeom prst="rect">
            <a:avLst/>
          </a:prstGeom>
        </p:spPr>
      </p:pic>
      <p:sp>
        <p:nvSpPr>
          <p:cNvPr id="8" name="Rettangolo 7"/>
          <p:cNvSpPr/>
          <p:nvPr/>
        </p:nvSpPr>
        <p:spPr>
          <a:xfrm>
            <a:off x="8911037" y="6550223"/>
            <a:ext cx="3280963" cy="307777"/>
          </a:xfrm>
          <a:prstGeom prst="rect">
            <a:avLst/>
          </a:prstGeom>
        </p:spPr>
        <p:txBody>
          <a:bodyPr wrap="none">
            <a:spAutoFit/>
          </a:bodyPr>
          <a:lstStyle/>
          <a:p>
            <a:r>
              <a:rPr lang="en-GB" sz="1400" b="1" dirty="0"/>
              <a:t>ADA-Standards of Care in Diabetes—2024</a:t>
            </a:r>
            <a:endParaRPr lang="it-IT" sz="1400" b="1" dirty="0"/>
          </a:p>
        </p:txBody>
      </p:sp>
      <p:pic>
        <p:nvPicPr>
          <p:cNvPr id="4" name="Immagine 3">
            <a:extLst>
              <a:ext uri="{FF2B5EF4-FFF2-40B4-BE49-F238E27FC236}">
                <a16:creationId xmlns:a16="http://schemas.microsoft.com/office/drawing/2014/main" id="{13C9CD2C-CDF9-BB57-813A-D2C3313C106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Layer>
                </a14:imgProps>
              </a:ext>
            </a:extLst>
          </a:blip>
          <a:srcRect l="32566" t="41228" r="17006" b="36666"/>
          <a:stretch/>
        </p:blipFill>
        <p:spPr>
          <a:xfrm>
            <a:off x="168441" y="2057400"/>
            <a:ext cx="11851106" cy="3777915"/>
          </a:xfrm>
          <a:prstGeom prst="rect">
            <a:avLst/>
          </a:prstGeom>
          <a:ln w="28575">
            <a:solidFill>
              <a:srgbClr val="000099"/>
            </a:solidFill>
          </a:ln>
          <a:effectLst>
            <a:glow rad="101600">
              <a:srgbClr val="008080">
                <a:alpha val="60000"/>
              </a:srgbClr>
            </a:glow>
            <a:outerShdw blurRad="50800" dist="38100" dir="2700000" algn="tl" rotWithShape="0">
              <a:prstClr val="black">
                <a:alpha val="40000"/>
              </a:prstClr>
            </a:outerShdw>
          </a:effectLst>
        </p:spPr>
      </p:pic>
      <p:sp>
        <p:nvSpPr>
          <p:cNvPr id="9" name="CasellaDiTesto 8">
            <a:extLst>
              <a:ext uri="{FF2B5EF4-FFF2-40B4-BE49-F238E27FC236}">
                <a16:creationId xmlns:a16="http://schemas.microsoft.com/office/drawing/2014/main" id="{01ED30D7-730A-DFD9-425F-95202F4744D4}"/>
              </a:ext>
            </a:extLst>
          </p:cNvPr>
          <p:cNvSpPr txBox="1"/>
          <p:nvPr/>
        </p:nvSpPr>
        <p:spPr>
          <a:xfrm>
            <a:off x="3071061" y="499465"/>
            <a:ext cx="6093994" cy="523220"/>
          </a:xfrm>
          <a:prstGeom prst="rect">
            <a:avLst/>
          </a:prstGeom>
          <a:noFill/>
        </p:spPr>
        <p:txBody>
          <a:bodyPr wrap="square">
            <a:spAutoFit/>
          </a:bodyPr>
          <a:lstStyle/>
          <a:p>
            <a:r>
              <a:rPr lang="it-IT" sz="2800" b="1" dirty="0" err="1">
                <a:solidFill>
                  <a:srgbClr val="A20000"/>
                </a:solidFill>
                <a:effectLst>
                  <a:outerShdw blurRad="38100" dist="38100" dir="2700000" algn="tl">
                    <a:srgbClr val="000000">
                      <a:alpha val="43137"/>
                    </a:srgbClr>
                  </a:outerShdw>
                </a:effectLst>
              </a:rPr>
              <a:t>Continuous</a:t>
            </a:r>
            <a:r>
              <a:rPr lang="it-IT" sz="2800" b="1" dirty="0">
                <a:solidFill>
                  <a:srgbClr val="A20000"/>
                </a:solidFill>
                <a:effectLst>
                  <a:outerShdw blurRad="38100" dist="38100" dir="2700000" algn="tl">
                    <a:srgbClr val="000000">
                      <a:alpha val="43137"/>
                    </a:srgbClr>
                  </a:outerShdw>
                </a:effectLst>
              </a:rPr>
              <a:t> </a:t>
            </a:r>
            <a:r>
              <a:rPr lang="it-IT" sz="2800" b="1" dirty="0" err="1">
                <a:solidFill>
                  <a:srgbClr val="A20000"/>
                </a:solidFill>
                <a:effectLst>
                  <a:outerShdw blurRad="38100" dist="38100" dir="2700000" algn="tl">
                    <a:srgbClr val="000000">
                      <a:alpha val="43137"/>
                    </a:srgbClr>
                  </a:outerShdw>
                </a:effectLst>
              </a:rPr>
              <a:t>glucose</a:t>
            </a:r>
            <a:r>
              <a:rPr lang="it-IT" sz="2800" b="1" dirty="0">
                <a:solidFill>
                  <a:srgbClr val="A20000"/>
                </a:solidFill>
                <a:effectLst>
                  <a:outerShdw blurRad="38100" dist="38100" dir="2700000" algn="tl">
                    <a:srgbClr val="000000">
                      <a:alpha val="43137"/>
                    </a:srgbClr>
                  </a:outerShdw>
                </a:effectLst>
              </a:rPr>
              <a:t> monitoring devices</a:t>
            </a:r>
          </a:p>
        </p:txBody>
      </p:sp>
    </p:spTree>
    <p:extLst>
      <p:ext uri="{BB962C8B-B14F-4D97-AF65-F5344CB8AC3E}">
        <p14:creationId xmlns:p14="http://schemas.microsoft.com/office/powerpoint/2010/main" val="1807877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425D416-70E1-56E1-4D0B-E82B273A6697}"/>
              </a:ext>
            </a:extLst>
          </p:cNvPr>
          <p:cNvPicPr>
            <a:picLocks noChangeAspect="1"/>
          </p:cNvPicPr>
          <p:nvPr/>
        </p:nvPicPr>
        <p:blipFill>
          <a:blip r:embed="rId2"/>
          <a:stretch>
            <a:fillRect/>
          </a:stretch>
        </p:blipFill>
        <p:spPr>
          <a:xfrm>
            <a:off x="0" y="0"/>
            <a:ext cx="12192000" cy="6857999"/>
          </a:xfrm>
          <a:prstGeom prst="rect">
            <a:avLst/>
          </a:prstGeom>
        </p:spPr>
      </p:pic>
      <p:pic>
        <p:nvPicPr>
          <p:cNvPr id="3" name="Immagine 2">
            <a:extLst>
              <a:ext uri="{FF2B5EF4-FFF2-40B4-BE49-F238E27FC236}">
                <a16:creationId xmlns:a16="http://schemas.microsoft.com/office/drawing/2014/main" id="{5993792D-A4CC-F789-359A-5D144A462E34}"/>
              </a:ext>
            </a:extLst>
          </p:cNvPr>
          <p:cNvPicPr>
            <a:picLocks noChangeAspect="1"/>
          </p:cNvPicPr>
          <p:nvPr/>
        </p:nvPicPr>
        <p:blipFill>
          <a:blip r:embed="rId3"/>
          <a:srcRect l="21711" t="22307" r="22829" b="7551"/>
          <a:stretch/>
        </p:blipFill>
        <p:spPr>
          <a:xfrm>
            <a:off x="890334" y="520368"/>
            <a:ext cx="10411329" cy="5979696"/>
          </a:xfrm>
          <a:prstGeom prst="rect">
            <a:avLst/>
          </a:prstGeom>
          <a:ln w="28575">
            <a:solidFill>
              <a:srgbClr val="A20000"/>
            </a:solidFill>
          </a:ln>
          <a:effectLst>
            <a:glow rad="76200">
              <a:srgbClr val="A05690">
                <a:alpha val="60000"/>
              </a:srgbClr>
            </a:glow>
            <a:outerShdw blurRad="50800" dist="38100" dir="2700000" algn="tl" rotWithShape="0">
              <a:prstClr val="black">
                <a:alpha val="40000"/>
              </a:prstClr>
            </a:outerShdw>
          </a:effectLst>
        </p:spPr>
      </p:pic>
      <p:sp>
        <p:nvSpPr>
          <p:cNvPr id="5" name="CasellaDiTesto 4">
            <a:extLst>
              <a:ext uri="{FF2B5EF4-FFF2-40B4-BE49-F238E27FC236}">
                <a16:creationId xmlns:a16="http://schemas.microsoft.com/office/drawing/2014/main" id="{C8402704-9620-31F6-A684-6B2F73FB780B}"/>
              </a:ext>
            </a:extLst>
          </p:cNvPr>
          <p:cNvSpPr txBox="1"/>
          <p:nvPr/>
        </p:nvSpPr>
        <p:spPr>
          <a:xfrm>
            <a:off x="0" y="0"/>
            <a:ext cx="12192000" cy="384721"/>
          </a:xfrm>
          <a:prstGeom prst="rect">
            <a:avLst/>
          </a:prstGeom>
          <a:noFill/>
        </p:spPr>
        <p:txBody>
          <a:bodyPr wrap="square">
            <a:spAutoFit/>
          </a:bodyPr>
          <a:lstStyle/>
          <a:p>
            <a:pPr algn="ctr"/>
            <a:r>
              <a:rPr lang="en-GB" sz="1900" b="1" dirty="0">
                <a:solidFill>
                  <a:srgbClr val="000099"/>
                </a:solidFill>
                <a:effectLst>
                  <a:outerShdw blurRad="38100" dist="38100" dir="2700000" algn="tl">
                    <a:srgbClr val="000000">
                      <a:alpha val="43137"/>
                    </a:srgbClr>
                  </a:outerShdw>
                </a:effectLst>
              </a:rPr>
              <a:t>Summary of the market leading CSII models approved by the FDA together with their main features and specifications</a:t>
            </a:r>
            <a:endParaRPr lang="it-IT" sz="1900" b="1" dirty="0">
              <a:solidFill>
                <a:srgbClr val="000099"/>
              </a:solidFill>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69002B2B-DFF9-D120-4280-49FC18F27F9C}"/>
              </a:ext>
            </a:extLst>
          </p:cNvPr>
          <p:cNvSpPr txBox="1"/>
          <p:nvPr/>
        </p:nvSpPr>
        <p:spPr>
          <a:xfrm>
            <a:off x="8313821" y="6542813"/>
            <a:ext cx="3821752" cy="307777"/>
          </a:xfrm>
          <a:prstGeom prst="rect">
            <a:avLst/>
          </a:prstGeom>
          <a:noFill/>
        </p:spPr>
        <p:txBody>
          <a:bodyPr wrap="none" rtlCol="0">
            <a:spAutoFit/>
          </a:bodyPr>
          <a:lstStyle/>
          <a:p>
            <a:r>
              <a:rPr lang="it-IT" sz="1400" b="1" dirty="0"/>
              <a:t>Feliziani E.,…, Pozzilli P., Diab Res </a:t>
            </a:r>
            <a:r>
              <a:rPr lang="it-IT" sz="1400" b="1" dirty="0" err="1"/>
              <a:t>Clin</a:t>
            </a:r>
            <a:r>
              <a:rPr lang="it-IT" sz="1400" b="1" dirty="0"/>
              <a:t> </a:t>
            </a:r>
            <a:r>
              <a:rPr lang="it-IT" sz="1400" b="1" dirty="0" err="1"/>
              <a:t>Pract</a:t>
            </a:r>
            <a:r>
              <a:rPr lang="it-IT" sz="1400" b="1" dirty="0"/>
              <a:t> 2024 </a:t>
            </a:r>
          </a:p>
        </p:txBody>
      </p:sp>
    </p:spTree>
    <p:extLst>
      <p:ext uri="{BB962C8B-B14F-4D97-AF65-F5344CB8AC3E}">
        <p14:creationId xmlns:p14="http://schemas.microsoft.com/office/powerpoint/2010/main" val="89741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60DC3BC-0BC5-4A39-EE0D-448F82CCAE6A}"/>
              </a:ext>
            </a:extLst>
          </p:cNvPr>
          <p:cNvPicPr>
            <a:picLocks noChangeAspect="1"/>
          </p:cNvPicPr>
          <p:nvPr/>
        </p:nvPicPr>
        <p:blipFill>
          <a:blip r:embed="rId2"/>
          <a:stretch>
            <a:fillRect/>
          </a:stretch>
        </p:blipFill>
        <p:spPr>
          <a:xfrm>
            <a:off x="0" y="0"/>
            <a:ext cx="12192000" cy="6857999"/>
          </a:xfrm>
          <a:prstGeom prst="rect">
            <a:avLst/>
          </a:prstGeom>
        </p:spPr>
      </p:pic>
      <p:sp>
        <p:nvSpPr>
          <p:cNvPr id="7" name="CasellaDiTesto 6">
            <a:extLst>
              <a:ext uri="{FF2B5EF4-FFF2-40B4-BE49-F238E27FC236}">
                <a16:creationId xmlns:a16="http://schemas.microsoft.com/office/drawing/2014/main" id="{E66724E4-36E0-FFCA-42A5-2F71E953E8D7}"/>
              </a:ext>
            </a:extLst>
          </p:cNvPr>
          <p:cNvSpPr txBox="1"/>
          <p:nvPr/>
        </p:nvSpPr>
        <p:spPr>
          <a:xfrm>
            <a:off x="8313821" y="6542813"/>
            <a:ext cx="3821752" cy="307777"/>
          </a:xfrm>
          <a:prstGeom prst="rect">
            <a:avLst/>
          </a:prstGeom>
          <a:noFill/>
        </p:spPr>
        <p:txBody>
          <a:bodyPr wrap="none" rtlCol="0">
            <a:spAutoFit/>
          </a:bodyPr>
          <a:lstStyle/>
          <a:p>
            <a:r>
              <a:rPr lang="it-IT" sz="1400" b="1" dirty="0"/>
              <a:t>Feliziani E.,…, Pozzilli P., Diab Res </a:t>
            </a:r>
            <a:r>
              <a:rPr lang="it-IT" sz="1400" b="1" dirty="0" err="1"/>
              <a:t>Clin</a:t>
            </a:r>
            <a:r>
              <a:rPr lang="it-IT" sz="1400" b="1" dirty="0"/>
              <a:t> </a:t>
            </a:r>
            <a:r>
              <a:rPr lang="it-IT" sz="1400" b="1" dirty="0" err="1"/>
              <a:t>Pract</a:t>
            </a:r>
            <a:r>
              <a:rPr lang="it-IT" sz="1400" b="1" dirty="0"/>
              <a:t> 2024 </a:t>
            </a:r>
          </a:p>
        </p:txBody>
      </p:sp>
      <p:sp>
        <p:nvSpPr>
          <p:cNvPr id="3" name="CasellaDiTesto 2">
            <a:extLst>
              <a:ext uri="{FF2B5EF4-FFF2-40B4-BE49-F238E27FC236}">
                <a16:creationId xmlns:a16="http://schemas.microsoft.com/office/drawing/2014/main" id="{DDC8C81B-19C3-B1E0-E1F3-0F825DD6045D}"/>
              </a:ext>
            </a:extLst>
          </p:cNvPr>
          <p:cNvSpPr txBox="1"/>
          <p:nvPr/>
        </p:nvSpPr>
        <p:spPr>
          <a:xfrm>
            <a:off x="314826" y="38342"/>
            <a:ext cx="11562348" cy="430887"/>
          </a:xfrm>
          <a:prstGeom prst="rect">
            <a:avLst/>
          </a:prstGeom>
          <a:noFill/>
        </p:spPr>
        <p:txBody>
          <a:bodyPr wrap="square">
            <a:spAutoFit/>
          </a:bodyPr>
          <a:lstStyle/>
          <a:p>
            <a:pPr algn="ctr"/>
            <a:r>
              <a:rPr lang="en-GB" sz="2200" b="1" dirty="0">
                <a:solidFill>
                  <a:srgbClr val="000099"/>
                </a:solidFill>
                <a:effectLst>
                  <a:outerShdw blurRad="38100" dist="38100" dir="2700000" algn="tl">
                    <a:srgbClr val="000000">
                      <a:alpha val="43137"/>
                    </a:srgbClr>
                  </a:outerShdw>
                </a:effectLst>
              </a:rPr>
              <a:t>Challenges and limitation of technology: A list of the most common issues with possible solutions</a:t>
            </a:r>
            <a:endParaRPr lang="it-IT" sz="2200" b="1" dirty="0">
              <a:solidFill>
                <a:srgbClr val="000099"/>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EBB9D427-F1D8-205B-4FEF-AA2242157EFD}"/>
              </a:ext>
            </a:extLst>
          </p:cNvPr>
          <p:cNvPicPr>
            <a:picLocks noChangeAspect="1"/>
          </p:cNvPicPr>
          <p:nvPr/>
        </p:nvPicPr>
        <p:blipFill>
          <a:blip r:embed="rId3"/>
          <a:srcRect l="21217" t="19939" r="21941" b="13745"/>
          <a:stretch/>
        </p:blipFill>
        <p:spPr>
          <a:xfrm>
            <a:off x="675773" y="664030"/>
            <a:ext cx="10840454" cy="5796928"/>
          </a:xfrm>
          <a:prstGeom prst="rect">
            <a:avLst/>
          </a:prstGeom>
          <a:ln w="28575">
            <a:solidFill>
              <a:srgbClr val="47669E"/>
            </a:solidFill>
          </a:ln>
          <a:effectLst>
            <a:glow rad="101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8570778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4812</TotalTime>
  <Words>1931</Words>
  <Application>Microsoft Office PowerPoint</Application>
  <PresentationFormat>Widescreen</PresentationFormat>
  <Paragraphs>110</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Sara Fallucca</dc:creator>
  <cp:lastModifiedBy>Sara Fallucca</cp:lastModifiedBy>
  <cp:revision>30</cp:revision>
  <dcterms:created xsi:type="dcterms:W3CDTF">2023-10-17T09:33:44Z</dcterms:created>
  <dcterms:modified xsi:type="dcterms:W3CDTF">2024-11-23T05:44:50Z</dcterms:modified>
</cp:coreProperties>
</file>